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562213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562213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562213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362200" y="0"/>
            <a:ext cx="6779259" cy="6858000"/>
          </a:xfrm>
          <a:custGeom>
            <a:avLst/>
            <a:gdLst/>
            <a:ahLst/>
            <a:cxnLst/>
            <a:rect l="l" t="t" r="r" b="b"/>
            <a:pathLst>
              <a:path w="6779259" h="6858000">
                <a:moveTo>
                  <a:pt x="0" y="6858000"/>
                </a:moveTo>
                <a:lnTo>
                  <a:pt x="6778752" y="6858000"/>
                </a:lnTo>
                <a:lnTo>
                  <a:pt x="67787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206751" y="0"/>
            <a:ext cx="158495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286000" y="53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0" y="6858000"/>
                </a:moveTo>
                <a:lnTo>
                  <a:pt x="76200" y="6858000"/>
                </a:lnTo>
                <a:lnTo>
                  <a:pt x="76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172335" y="2814701"/>
            <a:ext cx="210312" cy="2103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172335" y="2814701"/>
            <a:ext cx="210820" cy="210820"/>
          </a:xfrm>
          <a:custGeom>
            <a:avLst/>
            <a:gdLst/>
            <a:ahLst/>
            <a:cxnLst/>
            <a:rect l="l" t="t" r="r" b="b"/>
            <a:pathLst>
              <a:path w="210819" h="210819">
                <a:moveTo>
                  <a:pt x="0" y="105156"/>
                </a:moveTo>
                <a:lnTo>
                  <a:pt x="8268" y="64186"/>
                </a:lnTo>
                <a:lnTo>
                  <a:pt x="30813" y="30765"/>
                </a:lnTo>
                <a:lnTo>
                  <a:pt x="64240" y="8251"/>
                </a:lnTo>
                <a:lnTo>
                  <a:pt x="105156" y="0"/>
                </a:lnTo>
                <a:lnTo>
                  <a:pt x="146071" y="8251"/>
                </a:lnTo>
                <a:lnTo>
                  <a:pt x="179498" y="30765"/>
                </a:lnTo>
                <a:lnTo>
                  <a:pt x="202043" y="64186"/>
                </a:lnTo>
                <a:lnTo>
                  <a:pt x="210312" y="105156"/>
                </a:lnTo>
                <a:lnTo>
                  <a:pt x="202043" y="146071"/>
                </a:lnTo>
                <a:lnTo>
                  <a:pt x="179498" y="179498"/>
                </a:lnTo>
                <a:lnTo>
                  <a:pt x="146071" y="202043"/>
                </a:lnTo>
                <a:lnTo>
                  <a:pt x="105156" y="210312"/>
                </a:lnTo>
                <a:lnTo>
                  <a:pt x="64240" y="202043"/>
                </a:lnTo>
                <a:lnTo>
                  <a:pt x="30813" y="179498"/>
                </a:lnTo>
                <a:lnTo>
                  <a:pt x="8268" y="146071"/>
                </a:lnTo>
                <a:lnTo>
                  <a:pt x="0" y="105156"/>
                </a:lnTo>
                <a:close/>
              </a:path>
            </a:pathLst>
          </a:custGeom>
          <a:ln w="3175">
            <a:solidFill>
              <a:srgbClr val="2F8D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408047" y="2745867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0" y="32004"/>
                </a:moveTo>
                <a:lnTo>
                  <a:pt x="2518" y="19556"/>
                </a:lnTo>
                <a:lnTo>
                  <a:pt x="9382" y="9382"/>
                </a:lnTo>
                <a:lnTo>
                  <a:pt x="19556" y="2518"/>
                </a:lnTo>
                <a:lnTo>
                  <a:pt x="32003" y="0"/>
                </a:lnTo>
                <a:lnTo>
                  <a:pt x="44451" y="2518"/>
                </a:lnTo>
                <a:lnTo>
                  <a:pt x="54625" y="9382"/>
                </a:lnTo>
                <a:lnTo>
                  <a:pt x="61489" y="19556"/>
                </a:lnTo>
                <a:lnTo>
                  <a:pt x="64007" y="32004"/>
                </a:lnTo>
                <a:lnTo>
                  <a:pt x="61489" y="44451"/>
                </a:lnTo>
                <a:lnTo>
                  <a:pt x="54625" y="54625"/>
                </a:lnTo>
                <a:lnTo>
                  <a:pt x="44451" y="61489"/>
                </a:lnTo>
                <a:lnTo>
                  <a:pt x="32003" y="64008"/>
                </a:lnTo>
                <a:lnTo>
                  <a:pt x="19556" y="61489"/>
                </a:lnTo>
                <a:lnTo>
                  <a:pt x="9382" y="54625"/>
                </a:lnTo>
                <a:lnTo>
                  <a:pt x="2518" y="44451"/>
                </a:lnTo>
                <a:lnTo>
                  <a:pt x="0" y="32004"/>
                </a:lnTo>
                <a:close/>
              </a:path>
            </a:pathLst>
          </a:custGeom>
          <a:ln w="12699">
            <a:solidFill>
              <a:srgbClr val="2F7E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59382" y="498475"/>
            <a:ext cx="6825234" cy="655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rgbClr val="562213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8132" y="1478534"/>
            <a:ext cx="8047735" cy="4575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5.png"/><Relationship Id="rId7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43.png"/><Relationship Id="rId4" Type="http://schemas.openxmlformats.org/officeDocument/2006/relationships/image" Target="../media/image6.png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.png"/><Relationship Id="rId7" Type="http://schemas.openxmlformats.org/officeDocument/2006/relationships/image" Target="../media/image5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6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6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64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6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7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7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7.png"/><Relationship Id="rId10" Type="http://schemas.openxmlformats.org/officeDocument/2006/relationships/image" Target="../media/image30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3" y="818012"/>
                </a:lnTo>
                <a:lnTo>
                  <a:pt x="96069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69" y="755005"/>
                </a:lnTo>
                <a:lnTo>
                  <a:pt x="360876" y="736111"/>
                </a:lnTo>
                <a:lnTo>
                  <a:pt x="401011" y="715024"/>
                </a:lnTo>
                <a:lnTo>
                  <a:pt x="439799" y="691821"/>
                </a:lnTo>
                <a:lnTo>
                  <a:pt x="477163" y="666580"/>
                </a:lnTo>
                <a:lnTo>
                  <a:pt x="513025" y="639376"/>
                </a:lnTo>
                <a:lnTo>
                  <a:pt x="547310" y="610287"/>
                </a:lnTo>
                <a:lnTo>
                  <a:pt x="579939" y="579389"/>
                </a:lnTo>
                <a:lnTo>
                  <a:pt x="610837" y="546760"/>
                </a:lnTo>
                <a:lnTo>
                  <a:pt x="639926" y="512477"/>
                </a:lnTo>
                <a:lnTo>
                  <a:pt x="667130" y="476615"/>
                </a:lnTo>
                <a:lnTo>
                  <a:pt x="692371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3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3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1" y="439253"/>
                </a:lnTo>
                <a:lnTo>
                  <a:pt x="667130" y="476615"/>
                </a:lnTo>
                <a:lnTo>
                  <a:pt x="639926" y="512477"/>
                </a:lnTo>
                <a:lnTo>
                  <a:pt x="610837" y="546760"/>
                </a:lnTo>
                <a:lnTo>
                  <a:pt x="579939" y="579389"/>
                </a:lnTo>
                <a:lnTo>
                  <a:pt x="547310" y="610287"/>
                </a:lnTo>
                <a:lnTo>
                  <a:pt x="513025" y="639376"/>
                </a:lnTo>
                <a:lnTo>
                  <a:pt x="477163" y="666580"/>
                </a:lnTo>
                <a:lnTo>
                  <a:pt x="439799" y="691821"/>
                </a:lnTo>
                <a:lnTo>
                  <a:pt x="401011" y="715024"/>
                </a:lnTo>
                <a:lnTo>
                  <a:pt x="360876" y="736111"/>
                </a:lnTo>
                <a:lnTo>
                  <a:pt x="319469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69" y="813890"/>
                </a:lnTo>
                <a:lnTo>
                  <a:pt x="48653" y="818012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1435" y="1413763"/>
            <a:ext cx="210312" cy="210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1435" y="1413763"/>
            <a:ext cx="210820" cy="210820"/>
          </a:xfrm>
          <a:custGeom>
            <a:avLst/>
            <a:gdLst/>
            <a:ahLst/>
            <a:cxnLst/>
            <a:rect l="l" t="t" r="r" b="b"/>
            <a:pathLst>
              <a:path w="210819" h="210819">
                <a:moveTo>
                  <a:pt x="0" y="105156"/>
                </a:moveTo>
                <a:lnTo>
                  <a:pt x="8263" y="64240"/>
                </a:lnTo>
                <a:lnTo>
                  <a:pt x="30799" y="30813"/>
                </a:lnTo>
                <a:lnTo>
                  <a:pt x="64224" y="8268"/>
                </a:lnTo>
                <a:lnTo>
                  <a:pt x="105156" y="0"/>
                </a:lnTo>
                <a:lnTo>
                  <a:pt x="146087" y="8268"/>
                </a:lnTo>
                <a:lnTo>
                  <a:pt x="179512" y="30813"/>
                </a:lnTo>
                <a:lnTo>
                  <a:pt x="202048" y="64240"/>
                </a:lnTo>
                <a:lnTo>
                  <a:pt x="210312" y="105156"/>
                </a:lnTo>
                <a:lnTo>
                  <a:pt x="202048" y="146125"/>
                </a:lnTo>
                <a:lnTo>
                  <a:pt x="179512" y="179546"/>
                </a:lnTo>
                <a:lnTo>
                  <a:pt x="146087" y="202060"/>
                </a:lnTo>
                <a:lnTo>
                  <a:pt x="105156" y="210312"/>
                </a:lnTo>
                <a:lnTo>
                  <a:pt x="64224" y="202060"/>
                </a:lnTo>
                <a:lnTo>
                  <a:pt x="30799" y="179546"/>
                </a:lnTo>
                <a:lnTo>
                  <a:pt x="8263" y="146125"/>
                </a:lnTo>
                <a:lnTo>
                  <a:pt x="0" y="105156"/>
                </a:lnTo>
                <a:close/>
              </a:path>
            </a:pathLst>
          </a:custGeom>
          <a:ln w="3175">
            <a:solidFill>
              <a:srgbClr val="2F8D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57173" y="1345057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4">
                <a:moveTo>
                  <a:pt x="0" y="32003"/>
                </a:moveTo>
                <a:lnTo>
                  <a:pt x="2514" y="19502"/>
                </a:lnTo>
                <a:lnTo>
                  <a:pt x="9372" y="9334"/>
                </a:lnTo>
                <a:lnTo>
                  <a:pt x="19545" y="2500"/>
                </a:lnTo>
                <a:lnTo>
                  <a:pt x="32003" y="0"/>
                </a:lnTo>
                <a:lnTo>
                  <a:pt x="44462" y="2500"/>
                </a:lnTo>
                <a:lnTo>
                  <a:pt x="54635" y="9334"/>
                </a:lnTo>
                <a:lnTo>
                  <a:pt x="61493" y="19502"/>
                </a:lnTo>
                <a:lnTo>
                  <a:pt x="64008" y="32003"/>
                </a:lnTo>
                <a:lnTo>
                  <a:pt x="61493" y="44451"/>
                </a:lnTo>
                <a:lnTo>
                  <a:pt x="54635" y="54625"/>
                </a:lnTo>
                <a:lnTo>
                  <a:pt x="44462" y="61489"/>
                </a:lnTo>
                <a:lnTo>
                  <a:pt x="32003" y="64007"/>
                </a:lnTo>
                <a:lnTo>
                  <a:pt x="19545" y="61489"/>
                </a:lnTo>
                <a:lnTo>
                  <a:pt x="9372" y="54625"/>
                </a:lnTo>
                <a:lnTo>
                  <a:pt x="2514" y="44451"/>
                </a:lnTo>
                <a:lnTo>
                  <a:pt x="0" y="32003"/>
                </a:lnTo>
                <a:close/>
              </a:path>
            </a:pathLst>
          </a:custGeom>
          <a:ln w="12700">
            <a:solidFill>
              <a:srgbClr val="2F7E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9111" y="298704"/>
            <a:ext cx="6348984" cy="1219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52827" y="954024"/>
            <a:ext cx="6166104" cy="1219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90459" y="954024"/>
            <a:ext cx="879348" cy="1219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871598" y="405343"/>
            <a:ext cx="6372860" cy="2627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57480" algn="ctr">
              <a:lnSpc>
                <a:spcPct val="107700"/>
              </a:lnSpc>
            </a:pPr>
            <a:r>
              <a:rPr spc="-5" dirty="0"/>
              <a:t>“D” </a:t>
            </a:r>
            <a:r>
              <a:rPr spc="-35" dirty="0"/>
              <a:t>Variances </a:t>
            </a:r>
            <a:r>
              <a:rPr spc="-5" dirty="0"/>
              <a:t>Under the  Municipal </a:t>
            </a:r>
            <a:r>
              <a:rPr spc="-10" dirty="0"/>
              <a:t>Land </a:t>
            </a:r>
            <a:r>
              <a:rPr spc="-5" dirty="0"/>
              <a:t>Use </a:t>
            </a:r>
            <a:r>
              <a:rPr spc="-45" dirty="0"/>
              <a:t>Law:  </a:t>
            </a:r>
            <a:r>
              <a:rPr sz="3600" dirty="0">
                <a:solidFill>
                  <a:srgbClr val="310D04"/>
                </a:solidFill>
              </a:rPr>
              <a:t>What</a:t>
            </a:r>
            <a:r>
              <a:rPr sz="3600" spc="-385" dirty="0">
                <a:solidFill>
                  <a:srgbClr val="310D04"/>
                </a:solidFill>
              </a:rPr>
              <a:t> </a:t>
            </a:r>
            <a:r>
              <a:rPr sz="3600" spc="-25" dirty="0">
                <a:solidFill>
                  <a:srgbClr val="310D04"/>
                </a:solidFill>
              </a:rPr>
              <a:t>Are</a:t>
            </a:r>
            <a:r>
              <a:rPr sz="3600" spc="-470" dirty="0">
                <a:solidFill>
                  <a:srgbClr val="310D04"/>
                </a:solidFill>
              </a:rPr>
              <a:t> </a:t>
            </a:r>
            <a:r>
              <a:rPr sz="3600" spc="-15" dirty="0">
                <a:solidFill>
                  <a:srgbClr val="310D04"/>
                </a:solidFill>
              </a:rPr>
              <a:t>They</a:t>
            </a:r>
            <a:r>
              <a:rPr sz="3600" spc="-20" dirty="0">
                <a:solidFill>
                  <a:srgbClr val="310D04"/>
                </a:solidFill>
              </a:rPr>
              <a:t> </a:t>
            </a:r>
            <a:r>
              <a:rPr sz="3600" dirty="0">
                <a:solidFill>
                  <a:srgbClr val="310D04"/>
                </a:solidFill>
              </a:rPr>
              <a:t>and</a:t>
            </a:r>
            <a:r>
              <a:rPr sz="3600" spc="-25" dirty="0">
                <a:solidFill>
                  <a:srgbClr val="310D04"/>
                </a:solidFill>
              </a:rPr>
              <a:t> </a:t>
            </a:r>
            <a:r>
              <a:rPr sz="3600" spc="-10" dirty="0">
                <a:solidFill>
                  <a:srgbClr val="310D04"/>
                </a:solidFill>
              </a:rPr>
              <a:t>How</a:t>
            </a:r>
            <a:r>
              <a:rPr sz="3600" spc="-35" dirty="0">
                <a:solidFill>
                  <a:srgbClr val="310D04"/>
                </a:solidFill>
              </a:rPr>
              <a:t> </a:t>
            </a:r>
            <a:r>
              <a:rPr sz="3600" dirty="0">
                <a:solidFill>
                  <a:srgbClr val="310D04"/>
                </a:solidFill>
              </a:rPr>
              <a:t>Do</a:t>
            </a:r>
            <a:r>
              <a:rPr sz="3600" spc="-455" dirty="0">
                <a:solidFill>
                  <a:srgbClr val="310D04"/>
                </a:solidFill>
              </a:rPr>
              <a:t> </a:t>
            </a:r>
            <a:r>
              <a:rPr sz="3600" spc="-15" dirty="0">
                <a:solidFill>
                  <a:srgbClr val="310D04"/>
                </a:solidFill>
              </a:rPr>
              <a:t>They  </a:t>
            </a:r>
            <a:r>
              <a:rPr sz="3600" spc="-5" dirty="0">
                <a:solidFill>
                  <a:srgbClr val="310D04"/>
                </a:solidFill>
              </a:rPr>
              <a:t>Get</a:t>
            </a:r>
            <a:r>
              <a:rPr sz="3600" spc="-430" dirty="0">
                <a:solidFill>
                  <a:srgbClr val="310D04"/>
                </a:solidFill>
              </a:rPr>
              <a:t> </a:t>
            </a:r>
            <a:r>
              <a:rPr sz="3600" spc="-25" dirty="0">
                <a:solidFill>
                  <a:srgbClr val="310D04"/>
                </a:solidFill>
              </a:rPr>
              <a:t>Approved?</a:t>
            </a:r>
            <a:endParaRPr sz="3600"/>
          </a:p>
        </p:txBody>
      </p:sp>
      <p:sp>
        <p:nvSpPr>
          <p:cNvPr id="20" name="object 20"/>
          <p:cNvSpPr txBox="1"/>
          <p:nvPr/>
        </p:nvSpPr>
        <p:spPr>
          <a:xfrm>
            <a:off x="1420494" y="3709289"/>
            <a:ext cx="7272020" cy="2282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dirty="0">
                <a:solidFill>
                  <a:srgbClr val="310D04"/>
                </a:solidFill>
                <a:latin typeface="Gill Sans MT"/>
                <a:cs typeface="Gill Sans MT"/>
              </a:rPr>
              <a:t>April 24,</a:t>
            </a:r>
            <a:r>
              <a:rPr sz="3200" spc="-430" dirty="0">
                <a:solidFill>
                  <a:srgbClr val="310D04"/>
                </a:solidFill>
                <a:latin typeface="Gill Sans MT"/>
                <a:cs typeface="Gill Sans MT"/>
              </a:rPr>
              <a:t> </a:t>
            </a:r>
            <a:r>
              <a:rPr sz="3200" dirty="0">
                <a:solidFill>
                  <a:srgbClr val="310D04"/>
                </a:solidFill>
                <a:latin typeface="Gill Sans MT"/>
                <a:cs typeface="Gill Sans MT"/>
              </a:rPr>
              <a:t>2015</a:t>
            </a:r>
            <a:endParaRPr sz="3200">
              <a:latin typeface="Gill Sans MT"/>
              <a:cs typeface="Gill Sans MT"/>
            </a:endParaRPr>
          </a:p>
          <a:p>
            <a:pPr marL="635" algn="ctr">
              <a:lnSpc>
                <a:spcPct val="100000"/>
              </a:lnSpc>
              <a:spcBef>
                <a:spcPts val="630"/>
              </a:spcBef>
            </a:pPr>
            <a:r>
              <a:rPr sz="2400" spc="-10" dirty="0">
                <a:solidFill>
                  <a:srgbClr val="310D04"/>
                </a:solidFill>
                <a:latin typeface="Gill Sans MT"/>
                <a:cs typeface="Gill Sans MT"/>
              </a:rPr>
              <a:t>Co-sponsored</a:t>
            </a:r>
            <a:r>
              <a:rPr sz="2400" spc="-45" dirty="0">
                <a:solidFill>
                  <a:srgbClr val="310D04"/>
                </a:solidFill>
                <a:latin typeface="Gill Sans MT"/>
                <a:cs typeface="Gill Sans MT"/>
              </a:rPr>
              <a:t> </a:t>
            </a:r>
            <a:r>
              <a:rPr sz="2400" spc="-10" dirty="0">
                <a:solidFill>
                  <a:srgbClr val="310D04"/>
                </a:solidFill>
                <a:latin typeface="Gill Sans MT"/>
                <a:cs typeface="Gill Sans MT"/>
              </a:rPr>
              <a:t>by:</a:t>
            </a:r>
            <a:endParaRPr sz="2400">
              <a:latin typeface="Gill Sans MT"/>
              <a:cs typeface="Gill Sans MT"/>
            </a:endParaRPr>
          </a:p>
          <a:p>
            <a:pPr marL="1360805" marR="1308735" algn="ctr">
              <a:lnSpc>
                <a:spcPct val="120800"/>
              </a:lnSpc>
            </a:pPr>
            <a:r>
              <a:rPr sz="2400" dirty="0">
                <a:solidFill>
                  <a:srgbClr val="310D04"/>
                </a:solidFill>
                <a:latin typeface="Gill Sans MT"/>
                <a:cs typeface="Gill Sans MT"/>
              </a:rPr>
              <a:t>The NJ State </a:t>
            </a:r>
            <a:r>
              <a:rPr sz="2400" spc="-5" dirty="0">
                <a:solidFill>
                  <a:srgbClr val="310D04"/>
                </a:solidFill>
                <a:latin typeface="Gill Sans MT"/>
                <a:cs typeface="Gill Sans MT"/>
              </a:rPr>
              <a:t>League </a:t>
            </a:r>
            <a:r>
              <a:rPr sz="2400" dirty="0">
                <a:solidFill>
                  <a:srgbClr val="310D04"/>
                </a:solidFill>
                <a:latin typeface="Gill Sans MT"/>
                <a:cs typeface="Gill Sans MT"/>
              </a:rPr>
              <a:t>of</a:t>
            </a:r>
            <a:r>
              <a:rPr sz="2400" spc="-114" dirty="0">
                <a:solidFill>
                  <a:srgbClr val="310D04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310D04"/>
                </a:solidFill>
                <a:latin typeface="Gill Sans MT"/>
                <a:cs typeface="Gill Sans MT"/>
              </a:rPr>
              <a:t>Municipalities  </a:t>
            </a:r>
            <a:r>
              <a:rPr sz="2400" spc="-5" dirty="0">
                <a:solidFill>
                  <a:srgbClr val="310D04"/>
                </a:solidFill>
                <a:latin typeface="Gill Sans MT"/>
                <a:cs typeface="Gill Sans MT"/>
              </a:rPr>
              <a:t>and</a:t>
            </a:r>
            <a:endParaRPr sz="240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tabLst>
                <a:tab pos="1019175" algn="l"/>
              </a:tabLst>
            </a:pPr>
            <a:r>
              <a:rPr sz="2400" dirty="0">
                <a:solidFill>
                  <a:srgbClr val="310D04"/>
                </a:solidFill>
                <a:latin typeface="Gill Sans MT"/>
                <a:cs typeface="Gill Sans MT"/>
              </a:rPr>
              <a:t>The NJ	</a:t>
            </a:r>
            <a:r>
              <a:rPr sz="2400" spc="-5" dirty="0">
                <a:solidFill>
                  <a:srgbClr val="310D04"/>
                </a:solidFill>
                <a:latin typeface="Gill Sans MT"/>
                <a:cs typeface="Gill Sans MT"/>
              </a:rPr>
              <a:t>Association </a:t>
            </a:r>
            <a:r>
              <a:rPr sz="2400" dirty="0">
                <a:solidFill>
                  <a:srgbClr val="310D04"/>
                </a:solidFill>
                <a:latin typeface="Gill Sans MT"/>
                <a:cs typeface="Gill Sans MT"/>
              </a:rPr>
              <a:t>of Planning and </a:t>
            </a:r>
            <a:r>
              <a:rPr sz="2400" spc="-5" dirty="0">
                <a:solidFill>
                  <a:srgbClr val="310D04"/>
                </a:solidFill>
                <a:latin typeface="Gill Sans MT"/>
                <a:cs typeface="Gill Sans MT"/>
              </a:rPr>
              <a:t>Zoning</a:t>
            </a:r>
            <a:r>
              <a:rPr sz="2400" spc="-280" dirty="0">
                <a:solidFill>
                  <a:srgbClr val="310D04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310D04"/>
                </a:solidFill>
                <a:latin typeface="Gill Sans MT"/>
                <a:cs typeface="Gill Sans MT"/>
              </a:rPr>
              <a:t>Administrators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3" y="818012"/>
                </a:lnTo>
                <a:lnTo>
                  <a:pt x="96069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69" y="755005"/>
                </a:lnTo>
                <a:lnTo>
                  <a:pt x="360876" y="736111"/>
                </a:lnTo>
                <a:lnTo>
                  <a:pt x="401011" y="715024"/>
                </a:lnTo>
                <a:lnTo>
                  <a:pt x="439799" y="691821"/>
                </a:lnTo>
                <a:lnTo>
                  <a:pt x="477163" y="666580"/>
                </a:lnTo>
                <a:lnTo>
                  <a:pt x="513025" y="639376"/>
                </a:lnTo>
                <a:lnTo>
                  <a:pt x="547310" y="610287"/>
                </a:lnTo>
                <a:lnTo>
                  <a:pt x="579939" y="579389"/>
                </a:lnTo>
                <a:lnTo>
                  <a:pt x="610837" y="546760"/>
                </a:lnTo>
                <a:lnTo>
                  <a:pt x="639926" y="512477"/>
                </a:lnTo>
                <a:lnTo>
                  <a:pt x="667130" y="476615"/>
                </a:lnTo>
                <a:lnTo>
                  <a:pt x="692371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3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3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1" y="439253"/>
                </a:lnTo>
                <a:lnTo>
                  <a:pt x="667130" y="476615"/>
                </a:lnTo>
                <a:lnTo>
                  <a:pt x="639926" y="512477"/>
                </a:lnTo>
                <a:lnTo>
                  <a:pt x="610837" y="546760"/>
                </a:lnTo>
                <a:lnTo>
                  <a:pt x="579939" y="579389"/>
                </a:lnTo>
                <a:lnTo>
                  <a:pt x="547310" y="610287"/>
                </a:lnTo>
                <a:lnTo>
                  <a:pt x="513025" y="639376"/>
                </a:lnTo>
                <a:lnTo>
                  <a:pt x="477163" y="666580"/>
                </a:lnTo>
                <a:lnTo>
                  <a:pt x="439799" y="691821"/>
                </a:lnTo>
                <a:lnTo>
                  <a:pt x="401011" y="715024"/>
                </a:lnTo>
                <a:lnTo>
                  <a:pt x="360876" y="736111"/>
                </a:lnTo>
                <a:lnTo>
                  <a:pt x="319469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69" y="813890"/>
                </a:lnTo>
                <a:lnTo>
                  <a:pt x="48653" y="818012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96339" y="0"/>
            <a:ext cx="6858000" cy="10835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96339" y="571500"/>
            <a:ext cx="7606283" cy="11064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41207" y="571500"/>
            <a:ext cx="798576" cy="11064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96339" y="1165860"/>
            <a:ext cx="2205228" cy="11064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40151" y="1165860"/>
            <a:ext cx="798576" cy="11064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514602" y="118871"/>
            <a:ext cx="6971665" cy="1783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900" dirty="0"/>
              <a:t>What </a:t>
            </a:r>
            <a:r>
              <a:rPr sz="3900" spc="-5" dirty="0"/>
              <a:t>is </a:t>
            </a:r>
            <a:r>
              <a:rPr sz="3900" dirty="0"/>
              <a:t>the </a:t>
            </a:r>
            <a:r>
              <a:rPr sz="3900" spc="-25" dirty="0"/>
              <a:t>role </a:t>
            </a:r>
            <a:r>
              <a:rPr sz="3900" spc="-10" dirty="0"/>
              <a:t>of </a:t>
            </a:r>
            <a:r>
              <a:rPr sz="3900" dirty="0"/>
              <a:t>the zoning  </a:t>
            </a:r>
            <a:r>
              <a:rPr sz="3900" spc="-5" dirty="0"/>
              <a:t>official in </a:t>
            </a:r>
            <a:r>
              <a:rPr sz="3900" dirty="0"/>
              <a:t>the “d” </a:t>
            </a:r>
            <a:r>
              <a:rPr sz="3900" spc="-5" dirty="0"/>
              <a:t>variance</a:t>
            </a:r>
            <a:r>
              <a:rPr sz="3900" spc="-385" dirty="0"/>
              <a:t> </a:t>
            </a:r>
            <a:r>
              <a:rPr sz="3900" spc="-15" dirty="0"/>
              <a:t>process?  </a:t>
            </a:r>
            <a:r>
              <a:rPr sz="3900" spc="-45" dirty="0"/>
              <a:t>(cont’d)</a:t>
            </a:r>
            <a:endParaRPr sz="3900"/>
          </a:p>
        </p:txBody>
      </p:sp>
      <p:sp>
        <p:nvSpPr>
          <p:cNvPr id="19" name="object 19"/>
          <p:cNvSpPr txBox="1"/>
          <p:nvPr/>
        </p:nvSpPr>
        <p:spPr>
          <a:xfrm>
            <a:off x="1596897" y="2156205"/>
            <a:ext cx="7097395" cy="388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60325" indent="-283210">
              <a:lnSpc>
                <a:spcPct val="90000"/>
              </a:lnSpc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sz="3000" dirty="0">
                <a:latin typeface="Gill Sans MT"/>
                <a:cs typeface="Gill Sans MT"/>
              </a:rPr>
              <a:t>As </a:t>
            </a:r>
            <a:r>
              <a:rPr sz="3000" spc="10" dirty="0">
                <a:latin typeface="Gill Sans MT"/>
                <a:cs typeface="Gill Sans MT"/>
              </a:rPr>
              <a:t>part </a:t>
            </a:r>
            <a:r>
              <a:rPr sz="3000" dirty="0">
                <a:latin typeface="Gill Sans MT"/>
                <a:cs typeface="Gill Sans MT"/>
              </a:rPr>
              <a:t>of the </a:t>
            </a:r>
            <a:r>
              <a:rPr sz="3000" spc="-5" dirty="0">
                <a:latin typeface="Gill Sans MT"/>
                <a:cs typeface="Gill Sans MT"/>
              </a:rPr>
              <a:t>application </a:t>
            </a:r>
            <a:r>
              <a:rPr sz="3000" spc="-30" dirty="0">
                <a:latin typeface="Gill Sans MT"/>
                <a:cs typeface="Gill Sans MT"/>
              </a:rPr>
              <a:t>review </a:t>
            </a:r>
            <a:r>
              <a:rPr sz="3000" spc="-10" dirty="0">
                <a:latin typeface="Gill Sans MT"/>
                <a:cs typeface="Gill Sans MT"/>
              </a:rPr>
              <a:t>process,  </a:t>
            </a:r>
            <a:r>
              <a:rPr sz="3000" dirty="0">
                <a:latin typeface="Gill Sans MT"/>
                <a:cs typeface="Gill Sans MT"/>
              </a:rPr>
              <a:t>the zoning official </a:t>
            </a:r>
            <a:r>
              <a:rPr sz="3000" spc="-10" dirty="0">
                <a:latin typeface="Gill Sans MT"/>
                <a:cs typeface="Gill Sans MT"/>
              </a:rPr>
              <a:t>compares </a:t>
            </a:r>
            <a:r>
              <a:rPr sz="3000" dirty="0">
                <a:latin typeface="Gill Sans MT"/>
                <a:cs typeface="Gill Sans MT"/>
              </a:rPr>
              <a:t>the submission  to the zoning </a:t>
            </a:r>
            <a:r>
              <a:rPr sz="3000" spc="-10" dirty="0">
                <a:latin typeface="Gill Sans MT"/>
                <a:cs typeface="Gill Sans MT"/>
              </a:rPr>
              <a:t>ordinance requirements</a:t>
            </a:r>
            <a:r>
              <a:rPr sz="3000" spc="-55" dirty="0">
                <a:latin typeface="Gill Sans MT"/>
                <a:cs typeface="Gill Sans MT"/>
              </a:rPr>
              <a:t> </a:t>
            </a:r>
            <a:r>
              <a:rPr sz="3000" dirty="0">
                <a:latin typeface="Gill Sans MT"/>
                <a:cs typeface="Gill Sans MT"/>
              </a:rPr>
              <a:t>prior  to </a:t>
            </a:r>
            <a:r>
              <a:rPr sz="3000" spc="-5" dirty="0">
                <a:latin typeface="Gill Sans MT"/>
                <a:cs typeface="Gill Sans MT"/>
              </a:rPr>
              <a:t>issuing </a:t>
            </a:r>
            <a:r>
              <a:rPr sz="3000" dirty="0">
                <a:latin typeface="Gill Sans MT"/>
                <a:cs typeface="Gill Sans MT"/>
              </a:rPr>
              <a:t>a zoning</a:t>
            </a:r>
            <a:r>
              <a:rPr sz="3000" spc="-85" dirty="0">
                <a:latin typeface="Gill Sans MT"/>
                <a:cs typeface="Gill Sans MT"/>
              </a:rPr>
              <a:t> </a:t>
            </a:r>
            <a:r>
              <a:rPr sz="3000" dirty="0">
                <a:latin typeface="Gill Sans MT"/>
                <a:cs typeface="Gill Sans MT"/>
              </a:rPr>
              <a:t>permit.</a:t>
            </a:r>
            <a:endParaRPr sz="3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891A7"/>
              </a:buClr>
              <a:buFont typeface="Wingdings 2"/>
              <a:buChar char=""/>
            </a:pPr>
            <a:endParaRPr sz="3850">
              <a:latin typeface="Times New Roman"/>
              <a:cs typeface="Times New Roman"/>
            </a:endParaRPr>
          </a:p>
          <a:p>
            <a:pPr marL="295910" marR="5080" indent="-283210">
              <a:lnSpc>
                <a:spcPct val="90000"/>
              </a:lnSpc>
              <a:spcBef>
                <a:spcPts val="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sz="3000" dirty="0">
                <a:latin typeface="Gill Sans MT"/>
                <a:cs typeface="Gill Sans MT"/>
              </a:rPr>
              <a:t>When the zoning </a:t>
            </a:r>
            <a:r>
              <a:rPr sz="3000" spc="-5" dirty="0">
                <a:latin typeface="Gill Sans MT"/>
                <a:cs typeface="Gill Sans MT"/>
              </a:rPr>
              <a:t>official </a:t>
            </a:r>
            <a:r>
              <a:rPr sz="3000" dirty="0">
                <a:latin typeface="Gill Sans MT"/>
                <a:cs typeface="Gill Sans MT"/>
              </a:rPr>
              <a:t>determines that  the </a:t>
            </a:r>
            <a:r>
              <a:rPr sz="3000" spc="-10" dirty="0">
                <a:latin typeface="Gill Sans MT"/>
                <a:cs typeface="Gill Sans MT"/>
              </a:rPr>
              <a:t>ordinance </a:t>
            </a:r>
            <a:r>
              <a:rPr sz="3000" spc="-15" dirty="0">
                <a:latin typeface="Gill Sans MT"/>
                <a:cs typeface="Gill Sans MT"/>
              </a:rPr>
              <a:t>requirements </a:t>
            </a:r>
            <a:r>
              <a:rPr sz="3000" spc="-20" dirty="0">
                <a:latin typeface="Gill Sans MT"/>
                <a:cs typeface="Gill Sans MT"/>
              </a:rPr>
              <a:t>are </a:t>
            </a:r>
            <a:r>
              <a:rPr sz="3000" spc="-70" dirty="0">
                <a:latin typeface="Gill Sans MT"/>
                <a:cs typeface="Gill Sans MT"/>
              </a:rPr>
              <a:t>NOT </a:t>
            </a:r>
            <a:r>
              <a:rPr sz="3000" dirty="0">
                <a:latin typeface="Gill Sans MT"/>
                <a:cs typeface="Gill Sans MT"/>
              </a:rPr>
              <a:t>met,  s/he </a:t>
            </a:r>
            <a:r>
              <a:rPr sz="3000" spc="-15" dirty="0">
                <a:latin typeface="Gill Sans MT"/>
                <a:cs typeface="Gill Sans MT"/>
              </a:rPr>
              <a:t>directs </a:t>
            </a:r>
            <a:r>
              <a:rPr sz="3000" dirty="0">
                <a:latin typeface="Gill Sans MT"/>
                <a:cs typeface="Gill Sans MT"/>
              </a:rPr>
              <a:t>the </a:t>
            </a:r>
            <a:r>
              <a:rPr sz="3000" spc="-5" dirty="0">
                <a:latin typeface="Gill Sans MT"/>
                <a:cs typeface="Gill Sans MT"/>
              </a:rPr>
              <a:t>applicant </a:t>
            </a:r>
            <a:r>
              <a:rPr sz="3000" dirty="0">
                <a:latin typeface="Gill Sans MT"/>
                <a:cs typeface="Gill Sans MT"/>
              </a:rPr>
              <a:t>to the </a:t>
            </a:r>
            <a:r>
              <a:rPr sz="3000" spc="-10" dirty="0">
                <a:latin typeface="Gill Sans MT"/>
                <a:cs typeface="Gill Sans MT"/>
              </a:rPr>
              <a:t>appropriate  board </a:t>
            </a:r>
            <a:r>
              <a:rPr sz="3000" dirty="0">
                <a:latin typeface="Gill Sans MT"/>
                <a:cs typeface="Gill Sans MT"/>
              </a:rPr>
              <a:t>to seek </a:t>
            </a:r>
            <a:r>
              <a:rPr sz="3000" spc="-20" dirty="0">
                <a:latin typeface="Gill Sans MT"/>
                <a:cs typeface="Gill Sans MT"/>
              </a:rPr>
              <a:t>any </a:t>
            </a:r>
            <a:r>
              <a:rPr sz="3000" dirty="0">
                <a:latin typeface="Gill Sans MT"/>
                <a:cs typeface="Gill Sans MT"/>
              </a:rPr>
              <a:t>needed</a:t>
            </a:r>
            <a:r>
              <a:rPr sz="3000" spc="-105" dirty="0">
                <a:latin typeface="Gill Sans MT"/>
                <a:cs typeface="Gill Sans MT"/>
              </a:rPr>
              <a:t> </a:t>
            </a:r>
            <a:r>
              <a:rPr sz="3000" dirty="0">
                <a:latin typeface="Gill Sans MT"/>
                <a:cs typeface="Gill Sans MT"/>
              </a:rPr>
              <a:t>variances.</a:t>
            </a:r>
            <a:endParaRPr sz="3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3" y="818012"/>
                </a:lnTo>
                <a:lnTo>
                  <a:pt x="96069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69" y="755005"/>
                </a:lnTo>
                <a:lnTo>
                  <a:pt x="360876" y="736111"/>
                </a:lnTo>
                <a:lnTo>
                  <a:pt x="401011" y="715024"/>
                </a:lnTo>
                <a:lnTo>
                  <a:pt x="439799" y="691821"/>
                </a:lnTo>
                <a:lnTo>
                  <a:pt x="477163" y="666580"/>
                </a:lnTo>
                <a:lnTo>
                  <a:pt x="513025" y="639376"/>
                </a:lnTo>
                <a:lnTo>
                  <a:pt x="547310" y="610287"/>
                </a:lnTo>
                <a:lnTo>
                  <a:pt x="579939" y="579389"/>
                </a:lnTo>
                <a:lnTo>
                  <a:pt x="610837" y="546760"/>
                </a:lnTo>
                <a:lnTo>
                  <a:pt x="639926" y="512477"/>
                </a:lnTo>
                <a:lnTo>
                  <a:pt x="667130" y="476615"/>
                </a:lnTo>
                <a:lnTo>
                  <a:pt x="692371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3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3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1" y="439253"/>
                </a:lnTo>
                <a:lnTo>
                  <a:pt x="667130" y="476615"/>
                </a:lnTo>
                <a:lnTo>
                  <a:pt x="639926" y="512477"/>
                </a:lnTo>
                <a:lnTo>
                  <a:pt x="610837" y="546760"/>
                </a:lnTo>
                <a:lnTo>
                  <a:pt x="579939" y="579389"/>
                </a:lnTo>
                <a:lnTo>
                  <a:pt x="547310" y="610287"/>
                </a:lnTo>
                <a:lnTo>
                  <a:pt x="513025" y="639376"/>
                </a:lnTo>
                <a:lnTo>
                  <a:pt x="477163" y="666580"/>
                </a:lnTo>
                <a:lnTo>
                  <a:pt x="439799" y="691821"/>
                </a:lnTo>
                <a:lnTo>
                  <a:pt x="401011" y="715024"/>
                </a:lnTo>
                <a:lnTo>
                  <a:pt x="360876" y="736111"/>
                </a:lnTo>
                <a:lnTo>
                  <a:pt x="319469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69" y="813890"/>
                </a:lnTo>
                <a:lnTo>
                  <a:pt x="48653" y="818012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96339" y="0"/>
            <a:ext cx="6858000" cy="10027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96339" y="490727"/>
            <a:ext cx="7606283" cy="11064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41207" y="490727"/>
            <a:ext cx="798576" cy="11064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96339" y="1085088"/>
            <a:ext cx="2205228" cy="11064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40151" y="1085088"/>
            <a:ext cx="798576" cy="11064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514602" y="38989"/>
            <a:ext cx="6971665" cy="1783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900" dirty="0"/>
              <a:t>What </a:t>
            </a:r>
            <a:r>
              <a:rPr sz="3900" spc="-5" dirty="0"/>
              <a:t>is the </a:t>
            </a:r>
            <a:r>
              <a:rPr sz="3900" spc="-25" dirty="0"/>
              <a:t>role </a:t>
            </a:r>
            <a:r>
              <a:rPr sz="3900" spc="-10" dirty="0"/>
              <a:t>of </a:t>
            </a:r>
            <a:r>
              <a:rPr sz="3900" dirty="0"/>
              <a:t>the zoning  </a:t>
            </a:r>
            <a:r>
              <a:rPr sz="3900" spc="-5" dirty="0"/>
              <a:t>official in </a:t>
            </a:r>
            <a:r>
              <a:rPr sz="3900" dirty="0"/>
              <a:t>the “d” </a:t>
            </a:r>
            <a:r>
              <a:rPr sz="3900" spc="-5" dirty="0"/>
              <a:t>variance</a:t>
            </a:r>
            <a:r>
              <a:rPr sz="3900" spc="-385" dirty="0"/>
              <a:t> </a:t>
            </a:r>
            <a:r>
              <a:rPr sz="3900" spc="-15" dirty="0"/>
              <a:t>process?  </a:t>
            </a:r>
            <a:r>
              <a:rPr sz="3900" spc="-45" dirty="0"/>
              <a:t>(cont’d)</a:t>
            </a:r>
            <a:endParaRPr sz="3900"/>
          </a:p>
        </p:txBody>
      </p:sp>
      <p:sp>
        <p:nvSpPr>
          <p:cNvPr id="19" name="object 19"/>
          <p:cNvSpPr txBox="1"/>
          <p:nvPr/>
        </p:nvSpPr>
        <p:spPr>
          <a:xfrm>
            <a:off x="1596897" y="2146553"/>
            <a:ext cx="7127240" cy="3689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5080" indent="-283210">
              <a:lnSpc>
                <a:spcPct val="9000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spc="-10" dirty="0">
                <a:latin typeface="Gill Sans MT"/>
                <a:cs typeface="Gill Sans MT"/>
              </a:rPr>
              <a:t>There </a:t>
            </a:r>
            <a:r>
              <a:rPr sz="3200" dirty="0">
                <a:latin typeface="Gill Sans MT"/>
                <a:cs typeface="Gill Sans MT"/>
              </a:rPr>
              <a:t>should </a:t>
            </a:r>
            <a:r>
              <a:rPr sz="3200" spc="-25" dirty="0">
                <a:latin typeface="Gill Sans MT"/>
                <a:cs typeface="Gill Sans MT"/>
              </a:rPr>
              <a:t>never </a:t>
            </a:r>
            <a:r>
              <a:rPr sz="3200" dirty="0">
                <a:latin typeface="Gill Sans MT"/>
                <a:cs typeface="Gill Sans MT"/>
              </a:rPr>
              <a:t>be an instance</a:t>
            </a:r>
            <a:r>
              <a:rPr sz="3200" spc="-90" dirty="0">
                <a:latin typeface="Gill Sans MT"/>
                <a:cs typeface="Gill Sans MT"/>
              </a:rPr>
              <a:t> </a:t>
            </a:r>
            <a:r>
              <a:rPr sz="3200" spc="-15" dirty="0">
                <a:latin typeface="Gill Sans MT"/>
                <a:cs typeface="Gill Sans MT"/>
              </a:rPr>
              <a:t>where  </a:t>
            </a:r>
            <a:r>
              <a:rPr sz="3200" dirty="0">
                <a:latin typeface="Gill Sans MT"/>
                <a:cs typeface="Gill Sans MT"/>
              </a:rPr>
              <a:t>an </a:t>
            </a:r>
            <a:r>
              <a:rPr sz="3200" spc="-5" dirty="0">
                <a:latin typeface="Gill Sans MT"/>
                <a:cs typeface="Gill Sans MT"/>
              </a:rPr>
              <a:t>application </a:t>
            </a:r>
            <a:r>
              <a:rPr sz="3200" spc="-10" dirty="0">
                <a:latin typeface="Gill Sans MT"/>
                <a:cs typeface="Gill Sans MT"/>
              </a:rPr>
              <a:t>goes </a:t>
            </a:r>
            <a:r>
              <a:rPr sz="3200" dirty="0">
                <a:latin typeface="Gill Sans MT"/>
                <a:cs typeface="Gill Sans MT"/>
              </a:rPr>
              <a:t>to both the </a:t>
            </a:r>
            <a:r>
              <a:rPr sz="3200" spc="-5" dirty="0">
                <a:latin typeface="Gill Sans MT"/>
                <a:cs typeface="Gill Sans MT"/>
              </a:rPr>
              <a:t>Planning  </a:t>
            </a:r>
            <a:r>
              <a:rPr sz="3200" spc="-10" dirty="0">
                <a:latin typeface="Gill Sans MT"/>
                <a:cs typeface="Gill Sans MT"/>
              </a:rPr>
              <a:t>Board </a:t>
            </a:r>
            <a:r>
              <a:rPr sz="3200" dirty="0">
                <a:latin typeface="Gill Sans MT"/>
                <a:cs typeface="Gill Sans MT"/>
              </a:rPr>
              <a:t>and the Zoning </a:t>
            </a:r>
            <a:r>
              <a:rPr sz="3200" spc="-10" dirty="0">
                <a:latin typeface="Gill Sans MT"/>
                <a:cs typeface="Gill Sans MT"/>
              </a:rPr>
              <a:t>Board </a:t>
            </a:r>
            <a:r>
              <a:rPr sz="3200" dirty="0">
                <a:latin typeface="Gill Sans MT"/>
                <a:cs typeface="Gill Sans MT"/>
              </a:rPr>
              <a:t>of  Adjustment.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3891A7"/>
              </a:buClr>
              <a:buFont typeface="Wingdings 2"/>
              <a:buChar char=""/>
            </a:pPr>
            <a:endParaRPr sz="4050">
              <a:latin typeface="Times New Roman"/>
              <a:cs typeface="Times New Roman"/>
            </a:endParaRPr>
          </a:p>
          <a:p>
            <a:pPr marL="295910" marR="723900" indent="-283210" algn="just">
              <a:lnSpc>
                <a:spcPts val="346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spc="-10" dirty="0">
                <a:latin typeface="Gill Sans MT"/>
                <a:cs typeface="Gill Sans MT"/>
              </a:rPr>
              <a:t>Where</a:t>
            </a:r>
            <a:r>
              <a:rPr sz="3200" spc="-2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a</a:t>
            </a:r>
            <a:r>
              <a:rPr sz="3200" spc="-34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“d”</a:t>
            </a:r>
            <a:r>
              <a:rPr sz="3200" spc="-1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variance</a:t>
            </a:r>
            <a:r>
              <a:rPr sz="3200" spc="-5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is</a:t>
            </a:r>
            <a:r>
              <a:rPr sz="3200" spc="-10" dirty="0">
                <a:latin typeface="Gill Sans MT"/>
                <a:cs typeface="Gill Sans MT"/>
              </a:rPr>
              <a:t> </a:t>
            </a:r>
            <a:r>
              <a:rPr sz="3200" spc="-20" dirty="0">
                <a:latin typeface="Gill Sans MT"/>
                <a:cs typeface="Gill Sans MT"/>
              </a:rPr>
              <a:t>involved,</a:t>
            </a:r>
            <a:r>
              <a:rPr sz="3200" spc="-36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the  Zoning </a:t>
            </a:r>
            <a:r>
              <a:rPr sz="3200" spc="-10" dirty="0">
                <a:latin typeface="Gill Sans MT"/>
                <a:cs typeface="Gill Sans MT"/>
              </a:rPr>
              <a:t>Board </a:t>
            </a:r>
            <a:r>
              <a:rPr sz="3200" dirty="0">
                <a:latin typeface="Gill Sans MT"/>
                <a:cs typeface="Gill Sans MT"/>
              </a:rPr>
              <a:t>of Adjustment has</a:t>
            </a:r>
            <a:r>
              <a:rPr sz="3200" spc="-44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sole  jurisdiction.</a:t>
            </a:r>
            <a:endParaRPr sz="3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37632" y="2441448"/>
            <a:ext cx="821436" cy="1136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79364" y="2441448"/>
            <a:ext cx="821436" cy="1136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77184" y="3012948"/>
            <a:ext cx="4800600" cy="1136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98080" y="3012948"/>
            <a:ext cx="821435" cy="1136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13403" y="3584447"/>
            <a:ext cx="4329684" cy="11369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63383" y="3584447"/>
            <a:ext cx="821435" cy="1136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05225" y="3161538"/>
            <a:ext cx="4147820" cy="1209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650"/>
              </a:lnSpc>
            </a:pPr>
            <a:r>
              <a:rPr sz="4000" b="1" spc="-5" dirty="0">
                <a:solidFill>
                  <a:srgbClr val="562213"/>
                </a:solidFill>
                <a:latin typeface="Gill Sans MT"/>
                <a:cs typeface="Gill Sans MT"/>
              </a:rPr>
              <a:t>“D”</a:t>
            </a:r>
            <a:r>
              <a:rPr sz="4000" b="1" spc="-675" dirty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4000" b="1" spc="-40" dirty="0">
                <a:solidFill>
                  <a:srgbClr val="562213"/>
                </a:solidFill>
                <a:latin typeface="Gill Sans MT"/>
                <a:cs typeface="Gill Sans MT"/>
              </a:rPr>
              <a:t>VARIANCES</a:t>
            </a:r>
            <a:endParaRPr sz="4000">
              <a:latin typeface="Gill Sans MT"/>
              <a:cs typeface="Gill Sans MT"/>
            </a:endParaRPr>
          </a:p>
          <a:p>
            <a:pPr marL="1270" algn="ctr">
              <a:lnSpc>
                <a:spcPts val="4650"/>
              </a:lnSpc>
            </a:pPr>
            <a:r>
              <a:rPr sz="4000" b="1" spc="-5" dirty="0">
                <a:solidFill>
                  <a:srgbClr val="562213"/>
                </a:solidFill>
                <a:latin typeface="Gill Sans MT"/>
                <a:cs typeface="Gill Sans MT"/>
              </a:rPr>
              <a:t>STEP BY</a:t>
            </a:r>
            <a:r>
              <a:rPr sz="4000" b="1" spc="-65" dirty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4000" b="1" spc="-5" dirty="0">
                <a:solidFill>
                  <a:srgbClr val="562213"/>
                </a:solidFill>
                <a:latin typeface="Gill Sans MT"/>
                <a:cs typeface="Gill Sans MT"/>
              </a:rPr>
              <a:t>STEP</a:t>
            </a:r>
            <a:endParaRPr sz="4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3" y="818012"/>
                </a:lnTo>
                <a:lnTo>
                  <a:pt x="96069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69" y="755005"/>
                </a:lnTo>
                <a:lnTo>
                  <a:pt x="360876" y="736111"/>
                </a:lnTo>
                <a:lnTo>
                  <a:pt x="401011" y="715024"/>
                </a:lnTo>
                <a:lnTo>
                  <a:pt x="439799" y="691821"/>
                </a:lnTo>
                <a:lnTo>
                  <a:pt x="477163" y="666580"/>
                </a:lnTo>
                <a:lnTo>
                  <a:pt x="513025" y="639376"/>
                </a:lnTo>
                <a:lnTo>
                  <a:pt x="547310" y="610287"/>
                </a:lnTo>
                <a:lnTo>
                  <a:pt x="579939" y="579389"/>
                </a:lnTo>
                <a:lnTo>
                  <a:pt x="610837" y="546760"/>
                </a:lnTo>
                <a:lnTo>
                  <a:pt x="639926" y="512477"/>
                </a:lnTo>
                <a:lnTo>
                  <a:pt x="667130" y="476615"/>
                </a:lnTo>
                <a:lnTo>
                  <a:pt x="692371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3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3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1" y="439253"/>
                </a:lnTo>
                <a:lnTo>
                  <a:pt x="667130" y="476615"/>
                </a:lnTo>
                <a:lnTo>
                  <a:pt x="639926" y="512477"/>
                </a:lnTo>
                <a:lnTo>
                  <a:pt x="610837" y="546760"/>
                </a:lnTo>
                <a:lnTo>
                  <a:pt x="579939" y="579389"/>
                </a:lnTo>
                <a:lnTo>
                  <a:pt x="547310" y="610287"/>
                </a:lnTo>
                <a:lnTo>
                  <a:pt x="513025" y="639376"/>
                </a:lnTo>
                <a:lnTo>
                  <a:pt x="477163" y="666580"/>
                </a:lnTo>
                <a:lnTo>
                  <a:pt x="439799" y="691821"/>
                </a:lnTo>
                <a:lnTo>
                  <a:pt x="401011" y="715024"/>
                </a:lnTo>
                <a:lnTo>
                  <a:pt x="360876" y="736111"/>
                </a:lnTo>
                <a:lnTo>
                  <a:pt x="319469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69" y="813890"/>
                </a:lnTo>
                <a:lnTo>
                  <a:pt x="48653" y="818012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96339" y="2717292"/>
            <a:ext cx="798576" cy="11064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14602" y="561847"/>
            <a:ext cx="6744970" cy="1707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b="1" dirty="0">
                <a:latin typeface="Gill Sans MT"/>
                <a:cs typeface="Gill Sans MT"/>
              </a:rPr>
              <a:t>40:55D-70d. </a:t>
            </a:r>
            <a:r>
              <a:rPr sz="2800" b="1" spc="-5" dirty="0">
                <a:latin typeface="Gill Sans MT"/>
                <a:cs typeface="Gill Sans MT"/>
              </a:rPr>
              <a:t>In </a:t>
            </a:r>
            <a:r>
              <a:rPr sz="2800" b="1" dirty="0">
                <a:latin typeface="Gill Sans MT"/>
                <a:cs typeface="Gill Sans MT"/>
              </a:rPr>
              <a:t>particular </a:t>
            </a:r>
            <a:r>
              <a:rPr sz="2800" b="1" spc="-5" dirty="0">
                <a:latin typeface="Gill Sans MT"/>
                <a:cs typeface="Gill Sans MT"/>
              </a:rPr>
              <a:t>cases and </a:t>
            </a:r>
            <a:r>
              <a:rPr sz="2800" b="1" spc="-20" dirty="0">
                <a:latin typeface="Gill Sans MT"/>
                <a:cs typeface="Gill Sans MT"/>
              </a:rPr>
              <a:t>for  </a:t>
            </a:r>
            <a:r>
              <a:rPr sz="2800" b="1" spc="-5" dirty="0">
                <a:latin typeface="Gill Sans MT"/>
                <a:cs typeface="Gill Sans MT"/>
              </a:rPr>
              <a:t>special </a:t>
            </a:r>
            <a:r>
              <a:rPr sz="2800" b="1" spc="-10" dirty="0">
                <a:latin typeface="Gill Sans MT"/>
                <a:cs typeface="Gill Sans MT"/>
              </a:rPr>
              <a:t>reasons, </a:t>
            </a:r>
            <a:r>
              <a:rPr sz="2800" b="1" spc="-5" dirty="0">
                <a:latin typeface="Gill Sans MT"/>
                <a:cs typeface="Gill Sans MT"/>
              </a:rPr>
              <a:t>grant a variance </a:t>
            </a:r>
            <a:r>
              <a:rPr sz="2800" b="1" dirty="0">
                <a:latin typeface="Gill Sans MT"/>
                <a:cs typeface="Gill Sans MT"/>
              </a:rPr>
              <a:t>to</a:t>
            </a:r>
            <a:r>
              <a:rPr sz="2800" b="1" spc="-235" dirty="0">
                <a:latin typeface="Gill Sans MT"/>
                <a:cs typeface="Gill Sans MT"/>
              </a:rPr>
              <a:t> </a:t>
            </a:r>
            <a:r>
              <a:rPr sz="2800" b="1" spc="-25" dirty="0">
                <a:latin typeface="Gill Sans MT"/>
                <a:cs typeface="Gill Sans MT"/>
              </a:rPr>
              <a:t>allow  </a:t>
            </a:r>
            <a:r>
              <a:rPr sz="2800" b="1" spc="-5" dirty="0">
                <a:latin typeface="Gill Sans MT"/>
                <a:cs typeface="Gill Sans MT"/>
              </a:rPr>
              <a:t>departure </a:t>
            </a:r>
            <a:r>
              <a:rPr sz="2800" b="1" spc="-25" dirty="0">
                <a:latin typeface="Gill Sans MT"/>
                <a:cs typeface="Gill Sans MT"/>
              </a:rPr>
              <a:t>from </a:t>
            </a:r>
            <a:r>
              <a:rPr sz="2800" b="1" spc="-10" dirty="0">
                <a:latin typeface="Gill Sans MT"/>
                <a:cs typeface="Gill Sans MT"/>
              </a:rPr>
              <a:t>regulations </a:t>
            </a:r>
            <a:r>
              <a:rPr sz="2800" b="1" spc="-5" dirty="0">
                <a:latin typeface="Gill Sans MT"/>
                <a:cs typeface="Gill Sans MT"/>
              </a:rPr>
              <a:t>pursuant to  </a:t>
            </a:r>
            <a:r>
              <a:rPr sz="2800" b="1" spc="5" dirty="0">
                <a:latin typeface="Gill Sans MT"/>
                <a:cs typeface="Gill Sans MT"/>
              </a:rPr>
              <a:t>article </a:t>
            </a:r>
            <a:r>
              <a:rPr sz="2800" b="1" spc="-5" dirty="0">
                <a:latin typeface="Gill Sans MT"/>
                <a:cs typeface="Gill Sans MT"/>
              </a:rPr>
              <a:t>8 of </a:t>
            </a:r>
            <a:r>
              <a:rPr sz="2800" b="1" dirty="0">
                <a:latin typeface="Gill Sans MT"/>
                <a:cs typeface="Gill Sans MT"/>
              </a:rPr>
              <a:t>this </a:t>
            </a:r>
            <a:r>
              <a:rPr sz="2800" b="1" spc="-5" dirty="0">
                <a:latin typeface="Gill Sans MT"/>
                <a:cs typeface="Gill Sans MT"/>
              </a:rPr>
              <a:t>act to</a:t>
            </a:r>
            <a:r>
              <a:rPr sz="2800" b="1" spc="-25" dirty="0">
                <a:latin typeface="Gill Sans MT"/>
                <a:cs typeface="Gill Sans MT"/>
              </a:rPr>
              <a:t> </a:t>
            </a:r>
            <a:r>
              <a:rPr sz="2800" b="1" spc="-5" dirty="0">
                <a:latin typeface="Gill Sans MT"/>
                <a:cs typeface="Gill Sans MT"/>
              </a:rPr>
              <a:t>permit: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96897" y="2522982"/>
            <a:ext cx="6783705" cy="3491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5080" indent="-283210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  <a:tab pos="4503420" algn="l"/>
              </a:tabLst>
            </a:pPr>
            <a:r>
              <a:rPr sz="3200" spc="10" dirty="0">
                <a:latin typeface="Gill Sans MT"/>
                <a:cs typeface="Gill Sans MT"/>
              </a:rPr>
              <a:t>Article </a:t>
            </a:r>
            <a:r>
              <a:rPr sz="3200" dirty="0">
                <a:latin typeface="Gill Sans MT"/>
                <a:cs typeface="Gill Sans MT"/>
              </a:rPr>
              <a:t>8 </a:t>
            </a:r>
            <a:r>
              <a:rPr sz="3200" spc="-5" dirty="0">
                <a:latin typeface="Gill Sans MT"/>
                <a:cs typeface="Gill Sans MT"/>
              </a:rPr>
              <a:t>is </a:t>
            </a:r>
            <a:r>
              <a:rPr sz="3200" dirty="0">
                <a:latin typeface="Gill Sans MT"/>
                <a:cs typeface="Gill Sans MT"/>
              </a:rPr>
              <a:t>the zoning </a:t>
            </a:r>
            <a:r>
              <a:rPr sz="3200" spc="10" dirty="0">
                <a:latin typeface="Gill Sans MT"/>
                <a:cs typeface="Gill Sans MT"/>
              </a:rPr>
              <a:t>article </a:t>
            </a:r>
            <a:r>
              <a:rPr sz="3200" dirty="0">
                <a:latin typeface="Gill Sans MT"/>
                <a:cs typeface="Gill Sans MT"/>
              </a:rPr>
              <a:t>of the  Municipal </a:t>
            </a:r>
            <a:r>
              <a:rPr sz="3200" spc="-5" dirty="0">
                <a:latin typeface="Gill Sans MT"/>
                <a:cs typeface="Gill Sans MT"/>
              </a:rPr>
              <a:t>Land</a:t>
            </a:r>
            <a:r>
              <a:rPr sz="3200" spc="-2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Use</a:t>
            </a:r>
            <a:r>
              <a:rPr sz="3200" spc="10" dirty="0">
                <a:latin typeface="Gill Sans MT"/>
                <a:cs typeface="Gill Sans MT"/>
              </a:rPr>
              <a:t> </a:t>
            </a:r>
            <a:r>
              <a:rPr sz="3200" spc="-75" dirty="0">
                <a:latin typeface="Gill Sans MT"/>
                <a:cs typeface="Gill Sans MT"/>
              </a:rPr>
              <a:t>Law.	</a:t>
            </a:r>
            <a:r>
              <a:rPr sz="3200" dirty="0">
                <a:latin typeface="Gill Sans MT"/>
                <a:cs typeface="Gill Sans MT"/>
              </a:rPr>
              <a:t>It</a:t>
            </a:r>
            <a:r>
              <a:rPr sz="3200" spc="-8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describes  </a:t>
            </a:r>
            <a:r>
              <a:rPr sz="3200" spc="-5" dirty="0">
                <a:latin typeface="Gill Sans MT"/>
                <a:cs typeface="Gill Sans MT"/>
              </a:rPr>
              <a:t>what </a:t>
            </a:r>
            <a:r>
              <a:rPr sz="3200" dirty="0">
                <a:latin typeface="Gill Sans MT"/>
                <a:cs typeface="Gill Sans MT"/>
              </a:rPr>
              <a:t>zoning </a:t>
            </a:r>
            <a:r>
              <a:rPr sz="3200" spc="-15" dirty="0">
                <a:latin typeface="Gill Sans MT"/>
                <a:cs typeface="Gill Sans MT"/>
              </a:rPr>
              <a:t>powers </a:t>
            </a:r>
            <a:r>
              <a:rPr sz="3200" spc="-45" dirty="0">
                <a:latin typeface="Gill Sans MT"/>
                <a:cs typeface="Gill Sans MT"/>
              </a:rPr>
              <a:t>have </a:t>
            </a:r>
            <a:r>
              <a:rPr sz="3200" dirty="0">
                <a:latin typeface="Gill Sans MT"/>
                <a:cs typeface="Gill Sans MT"/>
              </a:rPr>
              <a:t>been </a:t>
            </a:r>
            <a:r>
              <a:rPr sz="3200" spc="-15" dirty="0">
                <a:latin typeface="Gill Sans MT"/>
                <a:cs typeface="Gill Sans MT"/>
              </a:rPr>
              <a:t>given</a:t>
            </a:r>
            <a:r>
              <a:rPr sz="3200" spc="-6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to  </a:t>
            </a:r>
            <a:r>
              <a:rPr sz="3200" spc="-5" dirty="0">
                <a:latin typeface="Gill Sans MT"/>
                <a:cs typeface="Gill Sans MT"/>
              </a:rPr>
              <a:t>municipalities.</a:t>
            </a:r>
            <a:endParaRPr sz="3200">
              <a:latin typeface="Gill Sans MT"/>
              <a:cs typeface="Gill Sans MT"/>
            </a:endParaRPr>
          </a:p>
          <a:p>
            <a:pPr marL="295910" marR="459105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dirty="0">
                <a:latin typeface="Gill Sans MT"/>
                <a:cs typeface="Gill Sans MT"/>
              </a:rPr>
              <a:t>A variance </a:t>
            </a:r>
            <a:r>
              <a:rPr sz="3200" spc="-5" dirty="0">
                <a:latin typeface="Gill Sans MT"/>
                <a:cs typeface="Gill Sans MT"/>
              </a:rPr>
              <a:t>is </a:t>
            </a:r>
            <a:r>
              <a:rPr sz="3200" dirty="0">
                <a:latin typeface="Gill Sans MT"/>
                <a:cs typeface="Gill Sans MT"/>
              </a:rPr>
              <a:t>a </a:t>
            </a:r>
            <a:r>
              <a:rPr sz="3200" spc="-10" dirty="0">
                <a:latin typeface="Gill Sans MT"/>
                <a:cs typeface="Gill Sans MT"/>
              </a:rPr>
              <a:t>request for relief</a:t>
            </a:r>
            <a:r>
              <a:rPr sz="3200" spc="-13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that  </a:t>
            </a:r>
            <a:r>
              <a:rPr sz="3200" spc="-10" dirty="0">
                <a:latin typeface="Gill Sans MT"/>
                <a:cs typeface="Gill Sans MT"/>
              </a:rPr>
              <a:t>relates </a:t>
            </a:r>
            <a:r>
              <a:rPr sz="3200" b="1" spc="-10" dirty="0">
                <a:latin typeface="Gill Sans MT"/>
                <a:cs typeface="Gill Sans MT"/>
              </a:rPr>
              <a:t>only </a:t>
            </a:r>
            <a:r>
              <a:rPr sz="3200" dirty="0">
                <a:latin typeface="Gill Sans MT"/>
                <a:cs typeface="Gill Sans MT"/>
              </a:rPr>
              <a:t>to a </a:t>
            </a:r>
            <a:r>
              <a:rPr sz="3200" spc="-15" dirty="0">
                <a:latin typeface="Gill Sans MT"/>
                <a:cs typeface="Gill Sans MT"/>
              </a:rPr>
              <a:t>provision </a:t>
            </a:r>
            <a:r>
              <a:rPr sz="3200" dirty="0">
                <a:latin typeface="Gill Sans MT"/>
                <a:cs typeface="Gill Sans MT"/>
              </a:rPr>
              <a:t>of </a:t>
            </a:r>
            <a:r>
              <a:rPr sz="3200" spc="-5" dirty="0">
                <a:latin typeface="Gill Sans MT"/>
                <a:cs typeface="Gill Sans MT"/>
              </a:rPr>
              <a:t>in </a:t>
            </a:r>
            <a:r>
              <a:rPr sz="3200" dirty="0">
                <a:latin typeface="Gill Sans MT"/>
                <a:cs typeface="Gill Sans MT"/>
              </a:rPr>
              <a:t>the  Zoning</a:t>
            </a:r>
            <a:r>
              <a:rPr sz="3200" spc="-10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Ordinance.</a:t>
            </a:r>
            <a:endParaRPr sz="3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3" y="818012"/>
                </a:lnTo>
                <a:lnTo>
                  <a:pt x="96069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69" y="755005"/>
                </a:lnTo>
                <a:lnTo>
                  <a:pt x="360876" y="736111"/>
                </a:lnTo>
                <a:lnTo>
                  <a:pt x="401011" y="715024"/>
                </a:lnTo>
                <a:lnTo>
                  <a:pt x="439799" y="691821"/>
                </a:lnTo>
                <a:lnTo>
                  <a:pt x="477163" y="666580"/>
                </a:lnTo>
                <a:lnTo>
                  <a:pt x="513025" y="639376"/>
                </a:lnTo>
                <a:lnTo>
                  <a:pt x="547310" y="610287"/>
                </a:lnTo>
                <a:lnTo>
                  <a:pt x="579939" y="579389"/>
                </a:lnTo>
                <a:lnTo>
                  <a:pt x="610837" y="546760"/>
                </a:lnTo>
                <a:lnTo>
                  <a:pt x="639926" y="512477"/>
                </a:lnTo>
                <a:lnTo>
                  <a:pt x="667130" y="476615"/>
                </a:lnTo>
                <a:lnTo>
                  <a:pt x="692371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3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3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1" y="439253"/>
                </a:lnTo>
                <a:lnTo>
                  <a:pt x="667130" y="476615"/>
                </a:lnTo>
                <a:lnTo>
                  <a:pt x="639926" y="512477"/>
                </a:lnTo>
                <a:lnTo>
                  <a:pt x="610837" y="546760"/>
                </a:lnTo>
                <a:lnTo>
                  <a:pt x="579939" y="579389"/>
                </a:lnTo>
                <a:lnTo>
                  <a:pt x="547310" y="610287"/>
                </a:lnTo>
                <a:lnTo>
                  <a:pt x="513025" y="639376"/>
                </a:lnTo>
                <a:lnTo>
                  <a:pt x="477163" y="666580"/>
                </a:lnTo>
                <a:lnTo>
                  <a:pt x="439799" y="691821"/>
                </a:lnTo>
                <a:lnTo>
                  <a:pt x="401011" y="715024"/>
                </a:lnTo>
                <a:lnTo>
                  <a:pt x="360876" y="736111"/>
                </a:lnTo>
                <a:lnTo>
                  <a:pt x="319469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69" y="813890"/>
                </a:lnTo>
                <a:lnTo>
                  <a:pt x="48653" y="818012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96339" y="1985772"/>
            <a:ext cx="798576" cy="11064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14602" y="344678"/>
            <a:ext cx="6186170" cy="1811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900" b="1" spc="-5" dirty="0">
                <a:latin typeface="Gill Sans MT"/>
                <a:cs typeface="Gill Sans MT"/>
              </a:rPr>
              <a:t>Determining </a:t>
            </a:r>
            <a:r>
              <a:rPr sz="3900" b="1" spc="-15" dirty="0">
                <a:latin typeface="Gill Sans MT"/>
                <a:cs typeface="Gill Sans MT"/>
              </a:rPr>
              <a:t>where </a:t>
            </a:r>
            <a:r>
              <a:rPr sz="3900" b="1" dirty="0">
                <a:latin typeface="Gill Sans MT"/>
                <a:cs typeface="Gill Sans MT"/>
              </a:rPr>
              <a:t>a “d”  </a:t>
            </a:r>
            <a:r>
              <a:rPr sz="3900" b="1" spc="-30" dirty="0">
                <a:latin typeface="Gill Sans MT"/>
                <a:cs typeface="Gill Sans MT"/>
              </a:rPr>
              <a:t>provision </a:t>
            </a:r>
            <a:r>
              <a:rPr sz="3900" b="1" dirty="0">
                <a:latin typeface="Gill Sans MT"/>
                <a:cs typeface="Gill Sans MT"/>
              </a:rPr>
              <a:t>is located in</a:t>
            </a:r>
            <a:r>
              <a:rPr sz="3900" b="1" spc="-45" dirty="0">
                <a:latin typeface="Gill Sans MT"/>
                <a:cs typeface="Gill Sans MT"/>
              </a:rPr>
              <a:t> </a:t>
            </a:r>
            <a:r>
              <a:rPr sz="3900" b="1" spc="-25" dirty="0">
                <a:latin typeface="Gill Sans MT"/>
                <a:cs typeface="Gill Sans MT"/>
              </a:rPr>
              <a:t>your  development</a:t>
            </a:r>
            <a:r>
              <a:rPr sz="3900" b="1" spc="-5" dirty="0">
                <a:latin typeface="Gill Sans MT"/>
                <a:cs typeface="Gill Sans MT"/>
              </a:rPr>
              <a:t> ordinance.</a:t>
            </a:r>
            <a:endParaRPr sz="39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96897" y="2641727"/>
            <a:ext cx="7082790" cy="3302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5080" indent="-283210" algn="just">
              <a:lnSpc>
                <a:spcPct val="100000"/>
              </a:lnSpc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sz="3000" dirty="0">
                <a:latin typeface="Gill Sans MT"/>
                <a:cs typeface="Gill Sans MT"/>
              </a:rPr>
              <a:t>The zoning </a:t>
            </a:r>
            <a:r>
              <a:rPr sz="3000" spc="-10" dirty="0">
                <a:latin typeface="Gill Sans MT"/>
                <a:cs typeface="Gill Sans MT"/>
              </a:rPr>
              <a:t>ordinance </a:t>
            </a:r>
            <a:r>
              <a:rPr sz="3000" dirty="0">
                <a:latin typeface="Gill Sans MT"/>
                <a:cs typeface="Gill Sans MT"/>
              </a:rPr>
              <a:t>definitions </a:t>
            </a:r>
            <a:r>
              <a:rPr sz="3000" spc="-20" dirty="0">
                <a:latin typeface="Gill Sans MT"/>
                <a:cs typeface="Gill Sans MT"/>
              </a:rPr>
              <a:t>are </a:t>
            </a:r>
            <a:r>
              <a:rPr sz="3000" spc="-45" dirty="0">
                <a:latin typeface="Gill Sans MT"/>
                <a:cs typeface="Gill Sans MT"/>
              </a:rPr>
              <a:t>key </a:t>
            </a:r>
            <a:r>
              <a:rPr sz="3000" dirty="0">
                <a:latin typeface="Gill Sans MT"/>
                <a:cs typeface="Gill Sans MT"/>
              </a:rPr>
              <a:t>to  determining </a:t>
            </a:r>
            <a:r>
              <a:rPr sz="3000" spc="-5" dirty="0">
                <a:latin typeface="Gill Sans MT"/>
                <a:cs typeface="Gill Sans MT"/>
              </a:rPr>
              <a:t>whether </a:t>
            </a:r>
            <a:r>
              <a:rPr sz="3000" dirty="0">
                <a:latin typeface="Gill Sans MT"/>
                <a:cs typeface="Gill Sans MT"/>
              </a:rPr>
              <a:t>an </a:t>
            </a:r>
            <a:r>
              <a:rPr sz="3000" spc="-5" dirty="0">
                <a:latin typeface="Gill Sans MT"/>
                <a:cs typeface="Gill Sans MT"/>
              </a:rPr>
              <a:t>application </a:t>
            </a:r>
            <a:r>
              <a:rPr sz="3000" spc="-25" dirty="0">
                <a:latin typeface="Gill Sans MT"/>
                <a:cs typeface="Gill Sans MT"/>
              </a:rPr>
              <a:t>involves  </a:t>
            </a:r>
            <a:r>
              <a:rPr sz="3000" dirty="0">
                <a:latin typeface="Gill Sans MT"/>
                <a:cs typeface="Gill Sans MT"/>
              </a:rPr>
              <a:t>a permitted</a:t>
            </a:r>
            <a:r>
              <a:rPr sz="3000" spc="-80" dirty="0">
                <a:latin typeface="Gill Sans MT"/>
                <a:cs typeface="Gill Sans MT"/>
              </a:rPr>
              <a:t> </a:t>
            </a:r>
            <a:r>
              <a:rPr sz="3000" spc="10" dirty="0">
                <a:latin typeface="Gill Sans MT"/>
                <a:cs typeface="Gill Sans MT"/>
              </a:rPr>
              <a:t>use.</a:t>
            </a:r>
            <a:endParaRPr sz="3000">
              <a:latin typeface="Gill Sans MT"/>
              <a:cs typeface="Gill Sans MT"/>
            </a:endParaRPr>
          </a:p>
          <a:p>
            <a:pPr marL="295910" marR="10160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sz="3000" spc="-5" dirty="0">
                <a:latin typeface="Gill Sans MT"/>
                <a:cs typeface="Gill Sans MT"/>
              </a:rPr>
              <a:t>What if </a:t>
            </a:r>
            <a:r>
              <a:rPr sz="3000" spc="-25" dirty="0">
                <a:latin typeface="Gill Sans MT"/>
                <a:cs typeface="Gill Sans MT"/>
              </a:rPr>
              <a:t>you </a:t>
            </a:r>
            <a:r>
              <a:rPr sz="3000" spc="-45" dirty="0">
                <a:latin typeface="Gill Sans MT"/>
                <a:cs typeface="Gill Sans MT"/>
              </a:rPr>
              <a:t>have </a:t>
            </a:r>
            <a:r>
              <a:rPr sz="3000" dirty="0">
                <a:latin typeface="Gill Sans MT"/>
                <a:cs typeface="Gill Sans MT"/>
              </a:rPr>
              <a:t>a separate definition  </a:t>
            </a:r>
            <a:r>
              <a:rPr sz="3000" spc="-5" dirty="0">
                <a:latin typeface="Gill Sans MT"/>
                <a:cs typeface="Gill Sans MT"/>
              </a:rPr>
              <a:t>section in </a:t>
            </a:r>
            <a:r>
              <a:rPr sz="3000" spc="-20" dirty="0">
                <a:latin typeface="Gill Sans MT"/>
                <a:cs typeface="Gill Sans MT"/>
              </a:rPr>
              <a:t>your </a:t>
            </a:r>
            <a:r>
              <a:rPr sz="3000" spc="-5" dirty="0">
                <a:latin typeface="Gill Sans MT"/>
                <a:cs typeface="Gill Sans MT"/>
              </a:rPr>
              <a:t>land </a:t>
            </a:r>
            <a:r>
              <a:rPr sz="3000" spc="-15" dirty="0">
                <a:latin typeface="Gill Sans MT"/>
                <a:cs typeface="Gill Sans MT"/>
              </a:rPr>
              <a:t>development </a:t>
            </a:r>
            <a:r>
              <a:rPr sz="3000" spc="-10" dirty="0">
                <a:latin typeface="Gill Sans MT"/>
                <a:cs typeface="Gill Sans MT"/>
              </a:rPr>
              <a:t>ordinance  </a:t>
            </a:r>
            <a:r>
              <a:rPr sz="3000" dirty="0">
                <a:latin typeface="Gill Sans MT"/>
                <a:cs typeface="Gill Sans MT"/>
              </a:rPr>
              <a:t>and those definitions </a:t>
            </a:r>
            <a:r>
              <a:rPr sz="3000" spc="-10" dirty="0">
                <a:latin typeface="Gill Sans MT"/>
                <a:cs typeface="Gill Sans MT"/>
              </a:rPr>
              <a:t>apply </a:t>
            </a:r>
            <a:r>
              <a:rPr sz="3000" dirty="0">
                <a:latin typeface="Gill Sans MT"/>
                <a:cs typeface="Gill Sans MT"/>
              </a:rPr>
              <a:t>to all of the  zoning, </a:t>
            </a:r>
            <a:r>
              <a:rPr sz="3000" spc="-5" dirty="0">
                <a:latin typeface="Gill Sans MT"/>
                <a:cs typeface="Gill Sans MT"/>
              </a:rPr>
              <a:t>subdivision </a:t>
            </a:r>
            <a:r>
              <a:rPr sz="3000" dirty="0">
                <a:latin typeface="Gill Sans MT"/>
                <a:cs typeface="Gill Sans MT"/>
              </a:rPr>
              <a:t>and site plan</a:t>
            </a:r>
            <a:r>
              <a:rPr sz="3000" spc="-355" dirty="0">
                <a:latin typeface="Gill Sans MT"/>
                <a:cs typeface="Gill Sans MT"/>
              </a:rPr>
              <a:t> </a:t>
            </a:r>
            <a:r>
              <a:rPr sz="3000" spc="-10" dirty="0">
                <a:latin typeface="Gill Sans MT"/>
                <a:cs typeface="Gill Sans MT"/>
              </a:rPr>
              <a:t>standards?</a:t>
            </a:r>
            <a:endParaRPr sz="3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3" y="818012"/>
                </a:lnTo>
                <a:lnTo>
                  <a:pt x="96069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69" y="755005"/>
                </a:lnTo>
                <a:lnTo>
                  <a:pt x="360876" y="736111"/>
                </a:lnTo>
                <a:lnTo>
                  <a:pt x="401011" y="715024"/>
                </a:lnTo>
                <a:lnTo>
                  <a:pt x="439799" y="691821"/>
                </a:lnTo>
                <a:lnTo>
                  <a:pt x="477163" y="666580"/>
                </a:lnTo>
                <a:lnTo>
                  <a:pt x="513025" y="639376"/>
                </a:lnTo>
                <a:lnTo>
                  <a:pt x="547310" y="610287"/>
                </a:lnTo>
                <a:lnTo>
                  <a:pt x="579939" y="579389"/>
                </a:lnTo>
                <a:lnTo>
                  <a:pt x="610837" y="546760"/>
                </a:lnTo>
                <a:lnTo>
                  <a:pt x="639926" y="512477"/>
                </a:lnTo>
                <a:lnTo>
                  <a:pt x="667130" y="476615"/>
                </a:lnTo>
                <a:lnTo>
                  <a:pt x="692371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3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3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1" y="439253"/>
                </a:lnTo>
                <a:lnTo>
                  <a:pt x="667130" y="476615"/>
                </a:lnTo>
                <a:lnTo>
                  <a:pt x="639926" y="512477"/>
                </a:lnTo>
                <a:lnTo>
                  <a:pt x="610837" y="546760"/>
                </a:lnTo>
                <a:lnTo>
                  <a:pt x="579939" y="579389"/>
                </a:lnTo>
                <a:lnTo>
                  <a:pt x="547310" y="610287"/>
                </a:lnTo>
                <a:lnTo>
                  <a:pt x="513025" y="639376"/>
                </a:lnTo>
                <a:lnTo>
                  <a:pt x="477163" y="666580"/>
                </a:lnTo>
                <a:lnTo>
                  <a:pt x="439799" y="691821"/>
                </a:lnTo>
                <a:lnTo>
                  <a:pt x="401011" y="715024"/>
                </a:lnTo>
                <a:lnTo>
                  <a:pt x="360876" y="736111"/>
                </a:lnTo>
                <a:lnTo>
                  <a:pt x="319469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69" y="813890"/>
                </a:lnTo>
                <a:lnTo>
                  <a:pt x="48653" y="818012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62811" y="1045463"/>
            <a:ext cx="5247132" cy="121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81471" y="1045463"/>
            <a:ext cx="905255" cy="1219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58255" y="1045463"/>
            <a:ext cx="2639568" cy="1219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62811" y="1700783"/>
            <a:ext cx="7776972" cy="1219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62811" y="2356104"/>
            <a:ext cx="7536180" cy="1219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70519" y="2356104"/>
            <a:ext cx="879348" cy="12192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514602" y="1203705"/>
            <a:ext cx="6920230" cy="1995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10" dirty="0"/>
              <a:t>Under </a:t>
            </a:r>
            <a:r>
              <a:rPr spc="-5" dirty="0"/>
              <a:t>NJSA 40:55D-70d, the  </a:t>
            </a:r>
            <a:r>
              <a:rPr spc="-15" dirty="0"/>
              <a:t>Board </a:t>
            </a:r>
            <a:r>
              <a:rPr spc="-5" dirty="0"/>
              <a:t>of Adjustment </a:t>
            </a:r>
            <a:r>
              <a:rPr spc="-60" dirty="0"/>
              <a:t>may</a:t>
            </a:r>
            <a:r>
              <a:rPr spc="-409" dirty="0"/>
              <a:t> </a:t>
            </a:r>
            <a:r>
              <a:rPr spc="-5" dirty="0"/>
              <a:t>grant  six </a:t>
            </a:r>
            <a:r>
              <a:rPr spc="-20" dirty="0"/>
              <a:t>different </a:t>
            </a:r>
            <a:r>
              <a:rPr spc="-5" dirty="0"/>
              <a:t>types of</a:t>
            </a:r>
            <a:r>
              <a:rPr spc="45" dirty="0"/>
              <a:t> </a:t>
            </a:r>
            <a:r>
              <a:rPr spc="-5" dirty="0"/>
              <a:t>variances: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3" y="818012"/>
                </a:lnTo>
                <a:lnTo>
                  <a:pt x="96069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69" y="755005"/>
                </a:lnTo>
                <a:lnTo>
                  <a:pt x="360876" y="736111"/>
                </a:lnTo>
                <a:lnTo>
                  <a:pt x="401011" y="715024"/>
                </a:lnTo>
                <a:lnTo>
                  <a:pt x="439799" y="691821"/>
                </a:lnTo>
                <a:lnTo>
                  <a:pt x="477163" y="666580"/>
                </a:lnTo>
                <a:lnTo>
                  <a:pt x="513025" y="639376"/>
                </a:lnTo>
                <a:lnTo>
                  <a:pt x="547310" y="610287"/>
                </a:lnTo>
                <a:lnTo>
                  <a:pt x="579939" y="579389"/>
                </a:lnTo>
                <a:lnTo>
                  <a:pt x="610837" y="546760"/>
                </a:lnTo>
                <a:lnTo>
                  <a:pt x="639926" y="512477"/>
                </a:lnTo>
                <a:lnTo>
                  <a:pt x="667130" y="476615"/>
                </a:lnTo>
                <a:lnTo>
                  <a:pt x="692371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3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3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1" y="439253"/>
                </a:lnTo>
                <a:lnTo>
                  <a:pt x="667130" y="476615"/>
                </a:lnTo>
                <a:lnTo>
                  <a:pt x="639926" y="512477"/>
                </a:lnTo>
                <a:lnTo>
                  <a:pt x="610837" y="546760"/>
                </a:lnTo>
                <a:lnTo>
                  <a:pt x="579939" y="579389"/>
                </a:lnTo>
                <a:lnTo>
                  <a:pt x="547310" y="610287"/>
                </a:lnTo>
                <a:lnTo>
                  <a:pt x="513025" y="639376"/>
                </a:lnTo>
                <a:lnTo>
                  <a:pt x="477163" y="666580"/>
                </a:lnTo>
                <a:lnTo>
                  <a:pt x="439799" y="691821"/>
                </a:lnTo>
                <a:lnTo>
                  <a:pt x="401011" y="715024"/>
                </a:lnTo>
                <a:lnTo>
                  <a:pt x="360876" y="736111"/>
                </a:lnTo>
                <a:lnTo>
                  <a:pt x="319469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69" y="813890"/>
                </a:lnTo>
                <a:lnTo>
                  <a:pt x="48653" y="818012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62811" y="341375"/>
            <a:ext cx="4590288" cy="121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24628" y="341375"/>
            <a:ext cx="879348" cy="1219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14602" y="498475"/>
            <a:ext cx="3889375" cy="655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The d(1)</a:t>
            </a:r>
            <a:r>
              <a:rPr spc="-710" dirty="0"/>
              <a:t> </a:t>
            </a:r>
            <a:r>
              <a:rPr spc="-35" dirty="0"/>
              <a:t>Variance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96897" y="1477898"/>
            <a:ext cx="7194550" cy="3104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indent="-283210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367665" algn="l"/>
                <a:tab pos="368300" algn="l"/>
              </a:tabLst>
            </a:pPr>
            <a:r>
              <a:rPr sz="3200" dirty="0">
                <a:solidFill>
                  <a:srgbClr val="000090"/>
                </a:solidFill>
                <a:latin typeface="Gill Sans MT"/>
                <a:cs typeface="Gill Sans MT"/>
              </a:rPr>
              <a:t>A use or principal </a:t>
            </a:r>
            <a:r>
              <a:rPr sz="3200" spc="-10" dirty="0">
                <a:solidFill>
                  <a:srgbClr val="000090"/>
                </a:solidFill>
                <a:latin typeface="Gill Sans MT"/>
                <a:cs typeface="Gill Sans MT"/>
              </a:rPr>
              <a:t>structure </a:t>
            </a:r>
            <a:r>
              <a:rPr sz="3200" spc="-5" dirty="0">
                <a:solidFill>
                  <a:srgbClr val="000090"/>
                </a:solidFill>
                <a:latin typeface="Gill Sans MT"/>
                <a:cs typeface="Gill Sans MT"/>
              </a:rPr>
              <a:t>in </a:t>
            </a:r>
            <a:r>
              <a:rPr sz="3200" dirty="0">
                <a:solidFill>
                  <a:srgbClr val="000090"/>
                </a:solidFill>
                <a:latin typeface="Gill Sans MT"/>
                <a:cs typeface="Gill Sans MT"/>
              </a:rPr>
              <a:t>a</a:t>
            </a:r>
            <a:r>
              <a:rPr sz="3200" spc="-105" dirty="0">
                <a:solidFill>
                  <a:srgbClr val="000090"/>
                </a:solidFill>
                <a:latin typeface="Gill Sans MT"/>
                <a:cs typeface="Gill Sans MT"/>
              </a:rPr>
              <a:t> </a:t>
            </a:r>
            <a:r>
              <a:rPr sz="3200" dirty="0">
                <a:solidFill>
                  <a:srgbClr val="000090"/>
                </a:solidFill>
                <a:latin typeface="Gill Sans MT"/>
                <a:cs typeface="Gill Sans MT"/>
              </a:rPr>
              <a:t>district</a:t>
            </a:r>
            <a:endParaRPr sz="3200">
              <a:latin typeface="Gill Sans MT"/>
              <a:cs typeface="Gill Sans MT"/>
            </a:endParaRPr>
          </a:p>
          <a:p>
            <a:pPr marL="295910">
              <a:lnSpc>
                <a:spcPct val="100000"/>
              </a:lnSpc>
            </a:pPr>
            <a:r>
              <a:rPr sz="3200" spc="-5" dirty="0">
                <a:solidFill>
                  <a:srgbClr val="000090"/>
                </a:solidFill>
                <a:latin typeface="Gill Sans MT"/>
                <a:cs typeface="Gill Sans MT"/>
              </a:rPr>
              <a:t>restricted </a:t>
            </a:r>
            <a:r>
              <a:rPr sz="3200" dirty="0">
                <a:solidFill>
                  <a:srgbClr val="000090"/>
                </a:solidFill>
                <a:latin typeface="Gill Sans MT"/>
                <a:cs typeface="Gill Sans MT"/>
              </a:rPr>
              <a:t>against such a use </a:t>
            </a:r>
            <a:r>
              <a:rPr sz="3200" spc="-10" dirty="0">
                <a:solidFill>
                  <a:srgbClr val="000090"/>
                </a:solidFill>
                <a:latin typeface="Gill Sans MT"/>
                <a:cs typeface="Gill Sans MT"/>
              </a:rPr>
              <a:t>or</a:t>
            </a:r>
            <a:r>
              <a:rPr sz="3200" spc="-135" dirty="0">
                <a:solidFill>
                  <a:srgbClr val="000090"/>
                </a:solidFill>
                <a:latin typeface="Gill Sans MT"/>
                <a:cs typeface="Gill Sans MT"/>
              </a:rPr>
              <a:t> </a:t>
            </a:r>
            <a:r>
              <a:rPr sz="3200" spc="-5" dirty="0">
                <a:solidFill>
                  <a:srgbClr val="000090"/>
                </a:solidFill>
                <a:latin typeface="Gill Sans MT"/>
                <a:cs typeface="Gill Sans MT"/>
              </a:rPr>
              <a:t>structure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350">
              <a:latin typeface="Times New Roman"/>
              <a:cs typeface="Times New Roman"/>
            </a:endParaRPr>
          </a:p>
          <a:p>
            <a:pPr marL="295910" marR="5080" indent="-283210" algn="just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dirty="0">
                <a:latin typeface="Gill Sans MT"/>
                <a:cs typeface="Gill Sans MT"/>
              </a:rPr>
              <a:t>A zoning </a:t>
            </a:r>
            <a:r>
              <a:rPr sz="3200" spc="-5" dirty="0">
                <a:latin typeface="Gill Sans MT"/>
                <a:cs typeface="Gill Sans MT"/>
              </a:rPr>
              <a:t>ordinance typically </a:t>
            </a:r>
            <a:r>
              <a:rPr sz="3200" dirty="0">
                <a:latin typeface="Gill Sans MT"/>
                <a:cs typeface="Gill Sans MT"/>
              </a:rPr>
              <a:t>lists the uses  and principal </a:t>
            </a:r>
            <a:r>
              <a:rPr sz="3200" spc="-10" dirty="0">
                <a:latin typeface="Gill Sans MT"/>
                <a:cs typeface="Gill Sans MT"/>
              </a:rPr>
              <a:t>structures </a:t>
            </a:r>
            <a:r>
              <a:rPr sz="3200" dirty="0">
                <a:latin typeface="Gill Sans MT"/>
                <a:cs typeface="Gill Sans MT"/>
              </a:rPr>
              <a:t>permitted </a:t>
            </a:r>
            <a:r>
              <a:rPr sz="3200" spc="-5" dirty="0">
                <a:latin typeface="Gill Sans MT"/>
                <a:cs typeface="Gill Sans MT"/>
              </a:rPr>
              <a:t>in</a:t>
            </a:r>
            <a:r>
              <a:rPr sz="3200" spc="-11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each  zoning</a:t>
            </a:r>
            <a:r>
              <a:rPr sz="3200" spc="-8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district.</a:t>
            </a:r>
            <a:endParaRPr sz="3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3" y="818012"/>
                </a:lnTo>
                <a:lnTo>
                  <a:pt x="96069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69" y="755005"/>
                </a:lnTo>
                <a:lnTo>
                  <a:pt x="360876" y="736111"/>
                </a:lnTo>
                <a:lnTo>
                  <a:pt x="401011" y="715024"/>
                </a:lnTo>
                <a:lnTo>
                  <a:pt x="439799" y="691821"/>
                </a:lnTo>
                <a:lnTo>
                  <a:pt x="477163" y="666580"/>
                </a:lnTo>
                <a:lnTo>
                  <a:pt x="513025" y="639376"/>
                </a:lnTo>
                <a:lnTo>
                  <a:pt x="547310" y="610287"/>
                </a:lnTo>
                <a:lnTo>
                  <a:pt x="579939" y="579389"/>
                </a:lnTo>
                <a:lnTo>
                  <a:pt x="610837" y="546760"/>
                </a:lnTo>
                <a:lnTo>
                  <a:pt x="639926" y="512477"/>
                </a:lnTo>
                <a:lnTo>
                  <a:pt x="667130" y="476615"/>
                </a:lnTo>
                <a:lnTo>
                  <a:pt x="692371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3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3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1" y="439253"/>
                </a:lnTo>
                <a:lnTo>
                  <a:pt x="667130" y="476615"/>
                </a:lnTo>
                <a:lnTo>
                  <a:pt x="639926" y="512477"/>
                </a:lnTo>
                <a:lnTo>
                  <a:pt x="610837" y="546760"/>
                </a:lnTo>
                <a:lnTo>
                  <a:pt x="579939" y="579389"/>
                </a:lnTo>
                <a:lnTo>
                  <a:pt x="547310" y="610287"/>
                </a:lnTo>
                <a:lnTo>
                  <a:pt x="513025" y="639376"/>
                </a:lnTo>
                <a:lnTo>
                  <a:pt x="477163" y="666580"/>
                </a:lnTo>
                <a:lnTo>
                  <a:pt x="439799" y="691821"/>
                </a:lnTo>
                <a:lnTo>
                  <a:pt x="401011" y="715024"/>
                </a:lnTo>
                <a:lnTo>
                  <a:pt x="360876" y="736111"/>
                </a:lnTo>
                <a:lnTo>
                  <a:pt x="319469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69" y="813890"/>
                </a:lnTo>
                <a:lnTo>
                  <a:pt x="48653" y="818012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62811" y="341375"/>
            <a:ext cx="2720340" cy="121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54679" y="341375"/>
            <a:ext cx="4454652" cy="1219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80859" y="341375"/>
            <a:ext cx="879348" cy="1219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514602" y="498475"/>
            <a:ext cx="5744845" cy="685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The d(1) </a:t>
            </a:r>
            <a:r>
              <a:rPr spc="-35" dirty="0"/>
              <a:t>Variance</a:t>
            </a:r>
            <a:r>
              <a:rPr spc="-680" dirty="0"/>
              <a:t> </a:t>
            </a:r>
            <a:r>
              <a:rPr spc="-45" dirty="0"/>
              <a:t>(cont’d)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596897" y="2041778"/>
            <a:ext cx="7166609" cy="3592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593725" indent="-283210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spc="-5" dirty="0">
                <a:latin typeface="Gill Sans MT"/>
                <a:cs typeface="Gill Sans MT"/>
              </a:rPr>
              <a:t>Note </a:t>
            </a:r>
            <a:r>
              <a:rPr sz="3200" dirty="0">
                <a:latin typeface="Gill Sans MT"/>
                <a:cs typeface="Gill Sans MT"/>
              </a:rPr>
              <a:t>that “d(1) </a:t>
            </a:r>
            <a:r>
              <a:rPr sz="3200" spc="-35" dirty="0">
                <a:latin typeface="Gill Sans MT"/>
                <a:cs typeface="Gill Sans MT"/>
              </a:rPr>
              <a:t>says </a:t>
            </a:r>
            <a:r>
              <a:rPr sz="3200" dirty="0">
                <a:latin typeface="Gill Sans MT"/>
                <a:cs typeface="Gill Sans MT"/>
              </a:rPr>
              <a:t>a use </a:t>
            </a:r>
            <a:r>
              <a:rPr sz="3200" spc="-10" dirty="0">
                <a:latin typeface="Gill Sans MT"/>
                <a:cs typeface="Gill Sans MT"/>
              </a:rPr>
              <a:t>or</a:t>
            </a:r>
            <a:r>
              <a:rPr sz="3200" spc="-325" dirty="0">
                <a:latin typeface="Gill Sans MT"/>
                <a:cs typeface="Gill Sans MT"/>
              </a:rPr>
              <a:t> </a:t>
            </a:r>
            <a:r>
              <a:rPr sz="3200" u="heavy" dirty="0">
                <a:latin typeface="Gill Sans MT"/>
                <a:cs typeface="Gill Sans MT"/>
              </a:rPr>
              <a:t>principal  </a:t>
            </a:r>
            <a:r>
              <a:rPr sz="3200" u="heavy" spc="-5" dirty="0">
                <a:latin typeface="Gill Sans MT"/>
                <a:cs typeface="Gill Sans MT"/>
              </a:rPr>
              <a:t>structure…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3891A7"/>
              </a:buClr>
              <a:buFont typeface="Wingdings 2"/>
              <a:buChar char=""/>
            </a:pPr>
            <a:endParaRPr sz="4350">
              <a:latin typeface="Times New Roman"/>
              <a:cs typeface="Times New Roman"/>
            </a:endParaRPr>
          </a:p>
          <a:p>
            <a:pPr marL="295910" marR="5080" indent="-283210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dirty="0">
                <a:latin typeface="Gill Sans MT"/>
                <a:cs typeface="Gill Sans MT"/>
              </a:rPr>
              <a:t>An </a:t>
            </a:r>
            <a:r>
              <a:rPr sz="3200" spc="-5" dirty="0">
                <a:latin typeface="Gill Sans MT"/>
                <a:cs typeface="Gill Sans MT"/>
              </a:rPr>
              <a:t>application </a:t>
            </a:r>
            <a:r>
              <a:rPr sz="3200" spc="-15" dirty="0">
                <a:latin typeface="Gill Sans MT"/>
                <a:cs typeface="Gill Sans MT"/>
              </a:rPr>
              <a:t>involving </a:t>
            </a:r>
            <a:r>
              <a:rPr sz="3200" dirty="0">
                <a:latin typeface="Gill Sans MT"/>
                <a:cs typeface="Gill Sans MT"/>
              </a:rPr>
              <a:t>an </a:t>
            </a:r>
            <a:r>
              <a:rPr sz="3200" spc="10" dirty="0">
                <a:latin typeface="Gill Sans MT"/>
                <a:cs typeface="Gill Sans MT"/>
              </a:rPr>
              <a:t>accessory  </a:t>
            </a:r>
            <a:r>
              <a:rPr sz="3200" spc="-10" dirty="0">
                <a:latin typeface="Gill Sans MT"/>
                <a:cs typeface="Gill Sans MT"/>
              </a:rPr>
              <a:t>structure </a:t>
            </a:r>
            <a:r>
              <a:rPr sz="3200" dirty="0">
                <a:latin typeface="Gill Sans MT"/>
                <a:cs typeface="Gill Sans MT"/>
              </a:rPr>
              <a:t>that </a:t>
            </a:r>
            <a:r>
              <a:rPr sz="3200" spc="-5" dirty="0">
                <a:latin typeface="Gill Sans MT"/>
                <a:cs typeface="Gill Sans MT"/>
              </a:rPr>
              <a:t>is </a:t>
            </a:r>
            <a:r>
              <a:rPr sz="3200" dirty="0">
                <a:latin typeface="Gill Sans MT"/>
                <a:cs typeface="Gill Sans MT"/>
              </a:rPr>
              <a:t>not permitted </a:t>
            </a:r>
            <a:r>
              <a:rPr sz="3200" spc="-5" dirty="0">
                <a:latin typeface="Gill Sans MT"/>
                <a:cs typeface="Gill Sans MT"/>
              </a:rPr>
              <a:t>in </a:t>
            </a:r>
            <a:r>
              <a:rPr sz="3200" dirty="0">
                <a:latin typeface="Gill Sans MT"/>
                <a:cs typeface="Gill Sans MT"/>
              </a:rPr>
              <a:t>the  zone does not rise to the </a:t>
            </a:r>
            <a:r>
              <a:rPr sz="3200" spc="-25" dirty="0">
                <a:latin typeface="Gill Sans MT"/>
                <a:cs typeface="Gill Sans MT"/>
              </a:rPr>
              <a:t>level </a:t>
            </a:r>
            <a:r>
              <a:rPr sz="3200" dirty="0">
                <a:latin typeface="Gill Sans MT"/>
                <a:cs typeface="Gill Sans MT"/>
              </a:rPr>
              <a:t>of a</a:t>
            </a:r>
            <a:r>
              <a:rPr sz="3200" spc="-409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“d(1)”  </a:t>
            </a:r>
            <a:r>
              <a:rPr sz="3200" spc="5" dirty="0">
                <a:latin typeface="Gill Sans MT"/>
                <a:cs typeface="Gill Sans MT"/>
              </a:rPr>
              <a:t>variance.</a:t>
            </a:r>
            <a:endParaRPr sz="3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3" y="818012"/>
                </a:lnTo>
                <a:lnTo>
                  <a:pt x="96069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69" y="755005"/>
                </a:lnTo>
                <a:lnTo>
                  <a:pt x="360876" y="736111"/>
                </a:lnTo>
                <a:lnTo>
                  <a:pt x="401011" y="715024"/>
                </a:lnTo>
                <a:lnTo>
                  <a:pt x="439799" y="691821"/>
                </a:lnTo>
                <a:lnTo>
                  <a:pt x="477163" y="666580"/>
                </a:lnTo>
                <a:lnTo>
                  <a:pt x="513025" y="639376"/>
                </a:lnTo>
                <a:lnTo>
                  <a:pt x="547310" y="610287"/>
                </a:lnTo>
                <a:lnTo>
                  <a:pt x="579939" y="579389"/>
                </a:lnTo>
                <a:lnTo>
                  <a:pt x="610837" y="546760"/>
                </a:lnTo>
                <a:lnTo>
                  <a:pt x="639926" y="512477"/>
                </a:lnTo>
                <a:lnTo>
                  <a:pt x="667130" y="476615"/>
                </a:lnTo>
                <a:lnTo>
                  <a:pt x="692371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3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3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1" y="439253"/>
                </a:lnTo>
                <a:lnTo>
                  <a:pt x="667130" y="476615"/>
                </a:lnTo>
                <a:lnTo>
                  <a:pt x="639926" y="512477"/>
                </a:lnTo>
                <a:lnTo>
                  <a:pt x="610837" y="546760"/>
                </a:lnTo>
                <a:lnTo>
                  <a:pt x="579939" y="579389"/>
                </a:lnTo>
                <a:lnTo>
                  <a:pt x="547310" y="610287"/>
                </a:lnTo>
                <a:lnTo>
                  <a:pt x="513025" y="639376"/>
                </a:lnTo>
                <a:lnTo>
                  <a:pt x="477163" y="666580"/>
                </a:lnTo>
                <a:lnTo>
                  <a:pt x="439799" y="691821"/>
                </a:lnTo>
                <a:lnTo>
                  <a:pt x="401011" y="715024"/>
                </a:lnTo>
                <a:lnTo>
                  <a:pt x="360876" y="736111"/>
                </a:lnTo>
                <a:lnTo>
                  <a:pt x="319469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69" y="813890"/>
                </a:lnTo>
                <a:lnTo>
                  <a:pt x="48653" y="818012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62811" y="341375"/>
            <a:ext cx="4745736" cy="121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80076" y="341375"/>
            <a:ext cx="879348" cy="1219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14602" y="498475"/>
            <a:ext cx="3890010" cy="655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The d(2)</a:t>
            </a:r>
            <a:r>
              <a:rPr spc="-710" dirty="0"/>
              <a:t> </a:t>
            </a:r>
            <a:r>
              <a:rPr spc="-35" dirty="0"/>
              <a:t>Variance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96897" y="1428750"/>
            <a:ext cx="7148195" cy="4474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2590" indent="-389890">
              <a:lnSpc>
                <a:spcPts val="3650"/>
              </a:lnSpc>
              <a:buClr>
                <a:srgbClr val="3891A7"/>
              </a:buClr>
              <a:buSzPct val="75000"/>
              <a:buFont typeface="Wingdings 2"/>
              <a:buChar char=""/>
              <a:tabLst>
                <a:tab pos="402590" algn="l"/>
                <a:tab pos="403225" algn="l"/>
              </a:tabLst>
            </a:pPr>
            <a:r>
              <a:rPr sz="3200" dirty="0">
                <a:solidFill>
                  <a:srgbClr val="000090"/>
                </a:solidFill>
                <a:latin typeface="Gill Sans MT"/>
                <a:cs typeface="Gill Sans MT"/>
              </a:rPr>
              <a:t>An expansion of an</a:t>
            </a:r>
            <a:r>
              <a:rPr sz="3200" spc="-120" dirty="0">
                <a:solidFill>
                  <a:srgbClr val="000090"/>
                </a:solidFill>
                <a:latin typeface="Gill Sans MT"/>
                <a:cs typeface="Gill Sans MT"/>
              </a:rPr>
              <a:t> </a:t>
            </a:r>
            <a:r>
              <a:rPr sz="3200" dirty="0">
                <a:solidFill>
                  <a:srgbClr val="000090"/>
                </a:solidFill>
                <a:latin typeface="Gill Sans MT"/>
                <a:cs typeface="Gill Sans MT"/>
              </a:rPr>
              <a:t>existing</a:t>
            </a:r>
            <a:endParaRPr sz="3200">
              <a:latin typeface="Gill Sans MT"/>
              <a:cs typeface="Gill Sans MT"/>
            </a:endParaRPr>
          </a:p>
          <a:p>
            <a:pPr marL="295910">
              <a:lnSpc>
                <a:spcPts val="3650"/>
              </a:lnSpc>
            </a:pPr>
            <a:r>
              <a:rPr sz="3200" spc="-5" dirty="0">
                <a:solidFill>
                  <a:srgbClr val="000090"/>
                </a:solidFill>
                <a:latin typeface="Gill Sans MT"/>
                <a:cs typeface="Gill Sans MT"/>
              </a:rPr>
              <a:t>nonconforming</a:t>
            </a:r>
            <a:r>
              <a:rPr sz="3200" spc="-105" dirty="0">
                <a:solidFill>
                  <a:srgbClr val="000090"/>
                </a:solidFill>
                <a:latin typeface="Gill Sans MT"/>
                <a:cs typeface="Gill Sans MT"/>
              </a:rPr>
              <a:t> </a:t>
            </a:r>
            <a:r>
              <a:rPr sz="3200" dirty="0">
                <a:solidFill>
                  <a:srgbClr val="000090"/>
                </a:solidFill>
                <a:latin typeface="Gill Sans MT"/>
                <a:cs typeface="Gill Sans MT"/>
              </a:rPr>
              <a:t>use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50">
              <a:latin typeface="Times New Roman"/>
              <a:cs typeface="Times New Roman"/>
            </a:endParaRPr>
          </a:p>
          <a:p>
            <a:pPr marL="295910" indent="-283210">
              <a:lnSpc>
                <a:spcPct val="100000"/>
              </a:lnSpc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sz="3000" dirty="0">
                <a:solidFill>
                  <a:srgbClr val="008000"/>
                </a:solidFill>
                <a:latin typeface="Gill Sans MT"/>
                <a:cs typeface="Gill Sans MT"/>
              </a:rPr>
              <a:t>MLUL</a:t>
            </a:r>
            <a:r>
              <a:rPr sz="3000" spc="-100" dirty="0">
                <a:solidFill>
                  <a:srgbClr val="008000"/>
                </a:solidFill>
                <a:latin typeface="Gill Sans MT"/>
                <a:cs typeface="Gill Sans MT"/>
              </a:rPr>
              <a:t> </a:t>
            </a:r>
            <a:r>
              <a:rPr sz="3000" dirty="0">
                <a:solidFill>
                  <a:srgbClr val="008000"/>
                </a:solidFill>
                <a:latin typeface="Gill Sans MT"/>
                <a:cs typeface="Gill Sans MT"/>
              </a:rPr>
              <a:t>definition:</a:t>
            </a:r>
            <a:endParaRPr sz="3000">
              <a:latin typeface="Gill Sans MT"/>
              <a:cs typeface="Gill Sans MT"/>
            </a:endParaRPr>
          </a:p>
          <a:p>
            <a:pPr marL="12700" marR="5080">
              <a:lnSpc>
                <a:spcPct val="90000"/>
              </a:lnSpc>
              <a:spcBef>
                <a:spcPts val="595"/>
              </a:spcBef>
            </a:pPr>
            <a:r>
              <a:rPr sz="3000" i="1" spc="-10" dirty="0">
                <a:latin typeface="Gill Sans MT"/>
                <a:cs typeface="Gill Sans MT"/>
              </a:rPr>
              <a:t>"Nonconforming </a:t>
            </a:r>
            <a:r>
              <a:rPr sz="3000" i="1" spc="-5" dirty="0">
                <a:latin typeface="Gill Sans MT"/>
                <a:cs typeface="Gill Sans MT"/>
              </a:rPr>
              <a:t>use" </a:t>
            </a:r>
            <a:r>
              <a:rPr sz="3000" i="1" spc="-10" dirty="0">
                <a:latin typeface="Gill Sans MT"/>
                <a:cs typeface="Gill Sans MT"/>
              </a:rPr>
              <a:t>means </a:t>
            </a:r>
            <a:r>
              <a:rPr sz="3000" i="1" dirty="0">
                <a:latin typeface="Gill Sans MT"/>
                <a:cs typeface="Gill Sans MT"/>
              </a:rPr>
              <a:t>a </a:t>
            </a:r>
            <a:r>
              <a:rPr sz="3000" i="1" spc="-5" dirty="0">
                <a:latin typeface="Gill Sans MT"/>
                <a:cs typeface="Gill Sans MT"/>
              </a:rPr>
              <a:t>use or activity  </a:t>
            </a:r>
            <a:r>
              <a:rPr sz="3000" i="1" spc="5" dirty="0">
                <a:latin typeface="Gill Sans MT"/>
                <a:cs typeface="Gill Sans MT"/>
              </a:rPr>
              <a:t>which </a:t>
            </a:r>
            <a:r>
              <a:rPr sz="3000" i="1" spc="-25" dirty="0">
                <a:latin typeface="Gill Sans MT"/>
                <a:cs typeface="Gill Sans MT"/>
              </a:rPr>
              <a:t>was </a:t>
            </a:r>
            <a:r>
              <a:rPr sz="3000" i="1" dirty="0">
                <a:latin typeface="Gill Sans MT"/>
                <a:cs typeface="Gill Sans MT"/>
              </a:rPr>
              <a:t>lawful </a:t>
            </a:r>
            <a:r>
              <a:rPr sz="3000" i="1" spc="10" dirty="0">
                <a:latin typeface="Gill Sans MT"/>
                <a:cs typeface="Gill Sans MT"/>
              </a:rPr>
              <a:t>prior </a:t>
            </a:r>
            <a:r>
              <a:rPr sz="3000" i="1" dirty="0">
                <a:latin typeface="Gill Sans MT"/>
                <a:cs typeface="Gill Sans MT"/>
              </a:rPr>
              <a:t>to the </a:t>
            </a:r>
            <a:r>
              <a:rPr sz="3000" i="1" spc="-5" dirty="0">
                <a:latin typeface="Gill Sans MT"/>
                <a:cs typeface="Gill Sans MT"/>
              </a:rPr>
              <a:t>adoption, </a:t>
            </a:r>
            <a:r>
              <a:rPr sz="3000" i="1" spc="-10" dirty="0">
                <a:latin typeface="Gill Sans MT"/>
                <a:cs typeface="Gill Sans MT"/>
              </a:rPr>
              <a:t>revision </a:t>
            </a:r>
            <a:r>
              <a:rPr sz="3000" i="1" spc="-5" dirty="0">
                <a:latin typeface="Gill Sans MT"/>
                <a:cs typeface="Gill Sans MT"/>
              </a:rPr>
              <a:t>or  </a:t>
            </a:r>
            <a:r>
              <a:rPr sz="3000" i="1" spc="-10" dirty="0">
                <a:latin typeface="Gill Sans MT"/>
                <a:cs typeface="Gill Sans MT"/>
              </a:rPr>
              <a:t>amendment </a:t>
            </a:r>
            <a:r>
              <a:rPr sz="3000" i="1" spc="-5" dirty="0">
                <a:latin typeface="Gill Sans MT"/>
                <a:cs typeface="Gill Sans MT"/>
              </a:rPr>
              <a:t>of </a:t>
            </a:r>
            <a:r>
              <a:rPr sz="3000" i="1" dirty="0">
                <a:latin typeface="Gill Sans MT"/>
                <a:cs typeface="Gill Sans MT"/>
              </a:rPr>
              <a:t>a </a:t>
            </a:r>
            <a:r>
              <a:rPr sz="3000" i="1" spc="-15" dirty="0">
                <a:latin typeface="Gill Sans MT"/>
                <a:cs typeface="Gill Sans MT"/>
              </a:rPr>
              <a:t>zoning </a:t>
            </a:r>
            <a:r>
              <a:rPr sz="3000" i="1" spc="-5" dirty="0">
                <a:latin typeface="Gill Sans MT"/>
                <a:cs typeface="Gill Sans MT"/>
              </a:rPr>
              <a:t>ordinance, but </a:t>
            </a:r>
            <a:r>
              <a:rPr sz="3000" i="1" spc="5" dirty="0">
                <a:latin typeface="Gill Sans MT"/>
                <a:cs typeface="Gill Sans MT"/>
              </a:rPr>
              <a:t>which </a:t>
            </a:r>
            <a:r>
              <a:rPr sz="3000" i="1" spc="-15" dirty="0">
                <a:latin typeface="Gill Sans MT"/>
                <a:cs typeface="Gill Sans MT"/>
              </a:rPr>
              <a:t>fails  </a:t>
            </a:r>
            <a:r>
              <a:rPr sz="3000" i="1" dirty="0">
                <a:latin typeface="Gill Sans MT"/>
                <a:cs typeface="Gill Sans MT"/>
              </a:rPr>
              <a:t>to </a:t>
            </a:r>
            <a:r>
              <a:rPr sz="3000" i="1" spc="-10" dirty="0">
                <a:latin typeface="Gill Sans MT"/>
                <a:cs typeface="Gill Sans MT"/>
              </a:rPr>
              <a:t>conform </a:t>
            </a:r>
            <a:r>
              <a:rPr sz="3000" i="1" dirty="0">
                <a:latin typeface="Gill Sans MT"/>
                <a:cs typeface="Gill Sans MT"/>
              </a:rPr>
              <a:t>to the </a:t>
            </a:r>
            <a:r>
              <a:rPr sz="3000" i="1" spc="-10" dirty="0">
                <a:latin typeface="Gill Sans MT"/>
                <a:cs typeface="Gill Sans MT"/>
              </a:rPr>
              <a:t>requirements </a:t>
            </a:r>
            <a:r>
              <a:rPr sz="3000" i="1" spc="-5" dirty="0">
                <a:latin typeface="Gill Sans MT"/>
                <a:cs typeface="Gill Sans MT"/>
              </a:rPr>
              <a:t>of </a:t>
            </a:r>
            <a:r>
              <a:rPr sz="3000" i="1" dirty="0">
                <a:latin typeface="Gill Sans MT"/>
                <a:cs typeface="Gill Sans MT"/>
              </a:rPr>
              <a:t>the </a:t>
            </a:r>
            <a:r>
              <a:rPr sz="3000" i="1" spc="-15" dirty="0">
                <a:latin typeface="Gill Sans MT"/>
                <a:cs typeface="Gill Sans MT"/>
              </a:rPr>
              <a:t>zoning  </a:t>
            </a:r>
            <a:r>
              <a:rPr sz="3000" i="1" dirty="0">
                <a:latin typeface="Gill Sans MT"/>
                <a:cs typeface="Gill Sans MT"/>
              </a:rPr>
              <a:t>district in </a:t>
            </a:r>
            <a:r>
              <a:rPr sz="3000" i="1" spc="5" dirty="0">
                <a:latin typeface="Gill Sans MT"/>
                <a:cs typeface="Gill Sans MT"/>
              </a:rPr>
              <a:t>which </a:t>
            </a:r>
            <a:r>
              <a:rPr sz="3000" i="1" dirty="0">
                <a:latin typeface="Gill Sans MT"/>
                <a:cs typeface="Gill Sans MT"/>
              </a:rPr>
              <a:t>it is </a:t>
            </a:r>
            <a:r>
              <a:rPr sz="3000" i="1" spc="-5" dirty="0">
                <a:latin typeface="Gill Sans MT"/>
                <a:cs typeface="Gill Sans MT"/>
              </a:rPr>
              <a:t>located </a:t>
            </a:r>
            <a:r>
              <a:rPr sz="3000" i="1" spc="-30" dirty="0">
                <a:latin typeface="Gill Sans MT"/>
                <a:cs typeface="Gill Sans MT"/>
              </a:rPr>
              <a:t>by </a:t>
            </a:r>
            <a:r>
              <a:rPr sz="3000" i="1" spc="-10" dirty="0">
                <a:latin typeface="Gill Sans MT"/>
                <a:cs typeface="Gill Sans MT"/>
              </a:rPr>
              <a:t>reasons </a:t>
            </a:r>
            <a:r>
              <a:rPr sz="3000" i="1" spc="-5" dirty="0">
                <a:latin typeface="Gill Sans MT"/>
                <a:cs typeface="Gill Sans MT"/>
              </a:rPr>
              <a:t>of </a:t>
            </a:r>
            <a:r>
              <a:rPr sz="3000" i="1" spc="10" dirty="0">
                <a:latin typeface="Gill Sans MT"/>
                <a:cs typeface="Gill Sans MT"/>
              </a:rPr>
              <a:t>such  </a:t>
            </a:r>
            <a:r>
              <a:rPr sz="3000" i="1" spc="-5" dirty="0">
                <a:latin typeface="Gill Sans MT"/>
                <a:cs typeface="Gill Sans MT"/>
              </a:rPr>
              <a:t>adoption, </a:t>
            </a:r>
            <a:r>
              <a:rPr sz="3000" i="1" spc="-10" dirty="0">
                <a:latin typeface="Gill Sans MT"/>
                <a:cs typeface="Gill Sans MT"/>
              </a:rPr>
              <a:t>revision </a:t>
            </a:r>
            <a:r>
              <a:rPr sz="3000" i="1" spc="-5" dirty="0">
                <a:latin typeface="Gill Sans MT"/>
                <a:cs typeface="Gill Sans MT"/>
              </a:rPr>
              <a:t>or</a:t>
            </a:r>
            <a:r>
              <a:rPr sz="3000" i="1" spc="-335" dirty="0">
                <a:latin typeface="Gill Sans MT"/>
                <a:cs typeface="Gill Sans MT"/>
              </a:rPr>
              <a:t> </a:t>
            </a:r>
            <a:r>
              <a:rPr sz="3000" i="1" spc="-5" dirty="0">
                <a:latin typeface="Gill Sans MT"/>
                <a:cs typeface="Gill Sans MT"/>
              </a:rPr>
              <a:t>amendment.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53982" y="6548628"/>
            <a:ext cx="177800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B5A787"/>
                </a:solidFill>
                <a:latin typeface="Gill Sans MT"/>
                <a:cs typeface="Gill Sans MT"/>
              </a:rPr>
              <a:t>19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728459" y="1253108"/>
            <a:ext cx="2205228" cy="14922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3" y="818012"/>
                </a:lnTo>
                <a:lnTo>
                  <a:pt x="96069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69" y="755005"/>
                </a:lnTo>
                <a:lnTo>
                  <a:pt x="360876" y="736111"/>
                </a:lnTo>
                <a:lnTo>
                  <a:pt x="401011" y="715024"/>
                </a:lnTo>
                <a:lnTo>
                  <a:pt x="439799" y="691821"/>
                </a:lnTo>
                <a:lnTo>
                  <a:pt x="477163" y="666580"/>
                </a:lnTo>
                <a:lnTo>
                  <a:pt x="513025" y="639376"/>
                </a:lnTo>
                <a:lnTo>
                  <a:pt x="547310" y="610287"/>
                </a:lnTo>
                <a:lnTo>
                  <a:pt x="579939" y="579389"/>
                </a:lnTo>
                <a:lnTo>
                  <a:pt x="610837" y="546760"/>
                </a:lnTo>
                <a:lnTo>
                  <a:pt x="639926" y="512477"/>
                </a:lnTo>
                <a:lnTo>
                  <a:pt x="667130" y="476615"/>
                </a:lnTo>
                <a:lnTo>
                  <a:pt x="692371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3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3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1" y="439253"/>
                </a:lnTo>
                <a:lnTo>
                  <a:pt x="667130" y="476615"/>
                </a:lnTo>
                <a:lnTo>
                  <a:pt x="639926" y="512477"/>
                </a:lnTo>
                <a:lnTo>
                  <a:pt x="610837" y="546760"/>
                </a:lnTo>
                <a:lnTo>
                  <a:pt x="579939" y="579389"/>
                </a:lnTo>
                <a:lnTo>
                  <a:pt x="547310" y="610287"/>
                </a:lnTo>
                <a:lnTo>
                  <a:pt x="513025" y="639376"/>
                </a:lnTo>
                <a:lnTo>
                  <a:pt x="477163" y="666580"/>
                </a:lnTo>
                <a:lnTo>
                  <a:pt x="439799" y="691821"/>
                </a:lnTo>
                <a:lnTo>
                  <a:pt x="401011" y="715024"/>
                </a:lnTo>
                <a:lnTo>
                  <a:pt x="360876" y="736111"/>
                </a:lnTo>
                <a:lnTo>
                  <a:pt x="319469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69" y="813890"/>
                </a:lnTo>
                <a:lnTo>
                  <a:pt x="48653" y="818012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62811" y="341375"/>
            <a:ext cx="6576059" cy="121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10400" y="341375"/>
            <a:ext cx="879348" cy="1219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14602" y="498475"/>
            <a:ext cx="5871845" cy="655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Permitted/Prohibited</a:t>
            </a:r>
            <a:r>
              <a:rPr spc="-50" dirty="0"/>
              <a:t> </a:t>
            </a:r>
            <a:r>
              <a:rPr spc="-5" dirty="0"/>
              <a:t>Uses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96897" y="1439859"/>
            <a:ext cx="7108825" cy="157734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3200" spc="-10" dirty="0">
                <a:latin typeface="Gill Sans MT"/>
                <a:cs typeface="Gill Sans MT"/>
              </a:rPr>
              <a:t>How </a:t>
            </a:r>
            <a:r>
              <a:rPr sz="3200" dirty="0">
                <a:latin typeface="Gill Sans MT"/>
                <a:cs typeface="Gill Sans MT"/>
              </a:rPr>
              <a:t>should the zoning official </a:t>
            </a:r>
            <a:r>
              <a:rPr sz="3200" spc="-10" dirty="0">
                <a:latin typeface="Gill Sans MT"/>
                <a:cs typeface="Gill Sans MT"/>
              </a:rPr>
              <a:t>proceed</a:t>
            </a:r>
            <a:r>
              <a:rPr sz="3200" spc="-160" dirty="0">
                <a:latin typeface="Gill Sans MT"/>
                <a:cs typeface="Gill Sans MT"/>
              </a:rPr>
              <a:t> </a:t>
            </a:r>
            <a:r>
              <a:rPr sz="3200" spc="-5" dirty="0">
                <a:latin typeface="Gill Sans MT"/>
                <a:cs typeface="Gill Sans MT"/>
              </a:rPr>
              <a:t>if</a:t>
            </a:r>
            <a:endParaRPr sz="320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3200" dirty="0">
                <a:latin typeface="Gill Sans MT"/>
                <a:cs typeface="Gill Sans MT"/>
              </a:rPr>
              <a:t>s/he is </a:t>
            </a:r>
            <a:r>
              <a:rPr sz="3200" spc="-10" dirty="0">
                <a:latin typeface="Gill Sans MT"/>
                <a:cs typeface="Gill Sans MT"/>
              </a:rPr>
              <a:t>unsure </a:t>
            </a:r>
            <a:r>
              <a:rPr sz="3200" dirty="0">
                <a:latin typeface="Gill Sans MT"/>
                <a:cs typeface="Gill Sans MT"/>
              </a:rPr>
              <a:t>about the </a:t>
            </a:r>
            <a:r>
              <a:rPr sz="3200" spc="-10" dirty="0">
                <a:latin typeface="Gill Sans MT"/>
                <a:cs typeface="Gill Sans MT"/>
              </a:rPr>
              <a:t>proposed </a:t>
            </a:r>
            <a:r>
              <a:rPr sz="3200" dirty="0">
                <a:latin typeface="Gill Sans MT"/>
                <a:cs typeface="Gill Sans MT"/>
              </a:rPr>
              <a:t>use and  the zoning definitions </a:t>
            </a:r>
            <a:r>
              <a:rPr sz="3200" spc="-20" dirty="0">
                <a:latin typeface="Gill Sans MT"/>
                <a:cs typeface="Gill Sans MT"/>
              </a:rPr>
              <a:t>provide </a:t>
            </a:r>
            <a:r>
              <a:rPr sz="3200" dirty="0">
                <a:latin typeface="Gill Sans MT"/>
                <a:cs typeface="Gill Sans MT"/>
              </a:rPr>
              <a:t>no</a:t>
            </a:r>
            <a:r>
              <a:rPr sz="3200" spc="-9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guidance?</a:t>
            </a:r>
            <a:endParaRPr sz="3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0"/>
            <a:ext cx="6779259" cy="6858000"/>
          </a:xfrm>
          <a:custGeom>
            <a:avLst/>
            <a:gdLst/>
            <a:ahLst/>
            <a:cxnLst/>
            <a:rect l="l" t="t" r="r" b="b"/>
            <a:pathLst>
              <a:path w="6779259" h="6858000">
                <a:moveTo>
                  <a:pt x="0" y="6858000"/>
                </a:moveTo>
                <a:lnTo>
                  <a:pt x="6778752" y="6858000"/>
                </a:lnTo>
                <a:lnTo>
                  <a:pt x="67787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06751" y="0"/>
            <a:ext cx="15849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0" y="53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0" y="6858000"/>
                </a:moveTo>
                <a:lnTo>
                  <a:pt x="76200" y="6858000"/>
                </a:lnTo>
                <a:lnTo>
                  <a:pt x="76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72335" y="2814701"/>
            <a:ext cx="210312" cy="210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72335" y="2814701"/>
            <a:ext cx="210820" cy="210820"/>
          </a:xfrm>
          <a:custGeom>
            <a:avLst/>
            <a:gdLst/>
            <a:ahLst/>
            <a:cxnLst/>
            <a:rect l="l" t="t" r="r" b="b"/>
            <a:pathLst>
              <a:path w="210819" h="210819">
                <a:moveTo>
                  <a:pt x="0" y="105156"/>
                </a:moveTo>
                <a:lnTo>
                  <a:pt x="8268" y="64186"/>
                </a:lnTo>
                <a:lnTo>
                  <a:pt x="30813" y="30765"/>
                </a:lnTo>
                <a:lnTo>
                  <a:pt x="64240" y="8251"/>
                </a:lnTo>
                <a:lnTo>
                  <a:pt x="105156" y="0"/>
                </a:lnTo>
                <a:lnTo>
                  <a:pt x="146071" y="8251"/>
                </a:lnTo>
                <a:lnTo>
                  <a:pt x="179498" y="30765"/>
                </a:lnTo>
                <a:lnTo>
                  <a:pt x="202043" y="64186"/>
                </a:lnTo>
                <a:lnTo>
                  <a:pt x="210312" y="105156"/>
                </a:lnTo>
                <a:lnTo>
                  <a:pt x="202043" y="146071"/>
                </a:lnTo>
                <a:lnTo>
                  <a:pt x="179498" y="179498"/>
                </a:lnTo>
                <a:lnTo>
                  <a:pt x="146071" y="202043"/>
                </a:lnTo>
                <a:lnTo>
                  <a:pt x="105156" y="210312"/>
                </a:lnTo>
                <a:lnTo>
                  <a:pt x="64240" y="202043"/>
                </a:lnTo>
                <a:lnTo>
                  <a:pt x="30813" y="179498"/>
                </a:lnTo>
                <a:lnTo>
                  <a:pt x="8268" y="146071"/>
                </a:lnTo>
                <a:lnTo>
                  <a:pt x="0" y="105156"/>
                </a:lnTo>
                <a:close/>
              </a:path>
            </a:pathLst>
          </a:custGeom>
          <a:ln w="3175">
            <a:solidFill>
              <a:srgbClr val="2F8D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08047" y="2745867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0" y="32004"/>
                </a:moveTo>
                <a:lnTo>
                  <a:pt x="2518" y="19556"/>
                </a:lnTo>
                <a:lnTo>
                  <a:pt x="9382" y="9382"/>
                </a:lnTo>
                <a:lnTo>
                  <a:pt x="19556" y="2518"/>
                </a:lnTo>
                <a:lnTo>
                  <a:pt x="32003" y="0"/>
                </a:lnTo>
                <a:lnTo>
                  <a:pt x="44451" y="2518"/>
                </a:lnTo>
                <a:lnTo>
                  <a:pt x="54625" y="9382"/>
                </a:lnTo>
                <a:lnTo>
                  <a:pt x="61489" y="19556"/>
                </a:lnTo>
                <a:lnTo>
                  <a:pt x="64007" y="32004"/>
                </a:lnTo>
                <a:lnTo>
                  <a:pt x="61489" y="44451"/>
                </a:lnTo>
                <a:lnTo>
                  <a:pt x="54625" y="54625"/>
                </a:lnTo>
                <a:lnTo>
                  <a:pt x="44451" y="61489"/>
                </a:lnTo>
                <a:lnTo>
                  <a:pt x="32003" y="64008"/>
                </a:lnTo>
                <a:lnTo>
                  <a:pt x="19556" y="61489"/>
                </a:lnTo>
                <a:lnTo>
                  <a:pt x="9382" y="54625"/>
                </a:lnTo>
                <a:lnTo>
                  <a:pt x="2518" y="44451"/>
                </a:lnTo>
                <a:lnTo>
                  <a:pt x="0" y="32004"/>
                </a:lnTo>
                <a:close/>
              </a:path>
            </a:pathLst>
          </a:custGeom>
          <a:ln w="12699">
            <a:solidFill>
              <a:srgbClr val="2F7E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63723" y="2482595"/>
            <a:ext cx="739139" cy="10241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95727" y="3119627"/>
            <a:ext cx="5490972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38059" y="3119627"/>
            <a:ext cx="661416" cy="914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95727" y="3691128"/>
            <a:ext cx="661415" cy="914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95727" y="4262628"/>
            <a:ext cx="1534668" cy="91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81755" y="4262628"/>
            <a:ext cx="661415" cy="914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5727" y="4834128"/>
            <a:ext cx="661415" cy="914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95727" y="5405628"/>
            <a:ext cx="4128516" cy="914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75603" y="5405628"/>
            <a:ext cx="661416" cy="914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95727" y="5977126"/>
            <a:ext cx="661415" cy="8808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95727" y="6548626"/>
            <a:ext cx="661415" cy="3093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657601" y="3240277"/>
            <a:ext cx="4968240" cy="279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562213"/>
                </a:solidFill>
                <a:latin typeface="Gill Sans MT"/>
                <a:cs typeface="Gill Sans MT"/>
              </a:rPr>
              <a:t>SUSAN </a:t>
            </a:r>
            <a:r>
              <a:rPr sz="3200" b="1" spc="-65" dirty="0">
                <a:solidFill>
                  <a:srgbClr val="562213"/>
                </a:solidFill>
                <a:latin typeface="Gill Sans MT"/>
                <a:cs typeface="Gill Sans MT"/>
              </a:rPr>
              <a:t>RUBRIGHT,</a:t>
            </a:r>
            <a:r>
              <a:rPr sz="3200" b="1" spc="-425" dirty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3200" b="1" spc="-5" dirty="0">
                <a:solidFill>
                  <a:srgbClr val="562213"/>
                </a:solidFill>
                <a:latin typeface="Gill Sans MT"/>
                <a:cs typeface="Gill Sans MT"/>
              </a:rPr>
              <a:t>ESQ.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562213"/>
                </a:solidFill>
                <a:latin typeface="Gill Sans MT"/>
                <a:cs typeface="Gill Sans MT"/>
              </a:rPr>
              <a:t>AND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562213"/>
                </a:solidFill>
                <a:latin typeface="Gill Sans MT"/>
                <a:cs typeface="Gill Sans MT"/>
              </a:rPr>
              <a:t>PETER </a:t>
            </a:r>
            <a:r>
              <a:rPr sz="3200" b="1" dirty="0">
                <a:solidFill>
                  <a:srgbClr val="562213"/>
                </a:solidFill>
                <a:latin typeface="Gill Sans MT"/>
                <a:cs typeface="Gill Sans MT"/>
              </a:rPr>
              <a:t>STECK,</a:t>
            </a:r>
            <a:r>
              <a:rPr sz="3200" b="1" spc="-400" dirty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3200" b="1" dirty="0">
                <a:solidFill>
                  <a:srgbClr val="562213"/>
                </a:solidFill>
                <a:latin typeface="Gill Sans MT"/>
                <a:cs typeface="Gill Sans MT"/>
              </a:rPr>
              <a:t>PP</a:t>
            </a:r>
            <a:endParaRPr sz="3200">
              <a:latin typeface="Gill Sans MT"/>
              <a:cs typeface="Gill Sans MT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675889" y="1773046"/>
            <a:ext cx="3138170" cy="822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spc="-15" dirty="0">
                <a:solidFill>
                  <a:srgbClr val="310D04"/>
                </a:solidFill>
              </a:rPr>
              <a:t>Presenters:</a:t>
            </a:r>
            <a:endParaRPr sz="5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3" y="818012"/>
                </a:lnTo>
                <a:lnTo>
                  <a:pt x="96069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69" y="755005"/>
                </a:lnTo>
                <a:lnTo>
                  <a:pt x="360876" y="736111"/>
                </a:lnTo>
                <a:lnTo>
                  <a:pt x="401011" y="715024"/>
                </a:lnTo>
                <a:lnTo>
                  <a:pt x="439799" y="691821"/>
                </a:lnTo>
                <a:lnTo>
                  <a:pt x="477163" y="666580"/>
                </a:lnTo>
                <a:lnTo>
                  <a:pt x="513025" y="639376"/>
                </a:lnTo>
                <a:lnTo>
                  <a:pt x="547310" y="610287"/>
                </a:lnTo>
                <a:lnTo>
                  <a:pt x="579939" y="579389"/>
                </a:lnTo>
                <a:lnTo>
                  <a:pt x="610837" y="546760"/>
                </a:lnTo>
                <a:lnTo>
                  <a:pt x="639926" y="512477"/>
                </a:lnTo>
                <a:lnTo>
                  <a:pt x="667130" y="476615"/>
                </a:lnTo>
                <a:lnTo>
                  <a:pt x="692371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3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3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1" y="439253"/>
                </a:lnTo>
                <a:lnTo>
                  <a:pt x="667130" y="476615"/>
                </a:lnTo>
                <a:lnTo>
                  <a:pt x="639926" y="512477"/>
                </a:lnTo>
                <a:lnTo>
                  <a:pt x="610837" y="546760"/>
                </a:lnTo>
                <a:lnTo>
                  <a:pt x="579939" y="579389"/>
                </a:lnTo>
                <a:lnTo>
                  <a:pt x="547310" y="610287"/>
                </a:lnTo>
                <a:lnTo>
                  <a:pt x="513025" y="639376"/>
                </a:lnTo>
                <a:lnTo>
                  <a:pt x="477163" y="666580"/>
                </a:lnTo>
                <a:lnTo>
                  <a:pt x="439799" y="691821"/>
                </a:lnTo>
                <a:lnTo>
                  <a:pt x="401011" y="715024"/>
                </a:lnTo>
                <a:lnTo>
                  <a:pt x="360876" y="736111"/>
                </a:lnTo>
                <a:lnTo>
                  <a:pt x="319469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69" y="813890"/>
                </a:lnTo>
                <a:lnTo>
                  <a:pt x="48653" y="818012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62811" y="341375"/>
            <a:ext cx="4590288" cy="121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24628" y="341375"/>
            <a:ext cx="879348" cy="1219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14602" y="498475"/>
            <a:ext cx="3889375" cy="655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The d(3)</a:t>
            </a:r>
            <a:r>
              <a:rPr spc="-710" dirty="0"/>
              <a:t> </a:t>
            </a:r>
            <a:r>
              <a:rPr spc="-35" dirty="0"/>
              <a:t>Variance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96897" y="1478533"/>
            <a:ext cx="7183755" cy="4547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indent="-283210">
              <a:lnSpc>
                <a:spcPts val="2520"/>
              </a:lnSpc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sz="3000" spc="-10" dirty="0">
                <a:solidFill>
                  <a:srgbClr val="000090"/>
                </a:solidFill>
                <a:latin typeface="Gill Sans MT"/>
                <a:cs typeface="Gill Sans MT"/>
              </a:rPr>
              <a:t>deviation </a:t>
            </a:r>
            <a:r>
              <a:rPr sz="3000" spc="-20" dirty="0">
                <a:solidFill>
                  <a:srgbClr val="000090"/>
                </a:solidFill>
                <a:latin typeface="Gill Sans MT"/>
                <a:cs typeface="Gill Sans MT"/>
              </a:rPr>
              <a:t>from </a:t>
            </a:r>
            <a:r>
              <a:rPr sz="3000" dirty="0">
                <a:solidFill>
                  <a:srgbClr val="000090"/>
                </a:solidFill>
                <a:latin typeface="Gill Sans MT"/>
                <a:cs typeface="Gill Sans MT"/>
              </a:rPr>
              <a:t>a specification or</a:t>
            </a:r>
            <a:r>
              <a:rPr sz="3000" spc="-30" dirty="0">
                <a:solidFill>
                  <a:srgbClr val="000090"/>
                </a:solidFill>
                <a:latin typeface="Gill Sans MT"/>
                <a:cs typeface="Gill Sans MT"/>
              </a:rPr>
              <a:t> </a:t>
            </a:r>
            <a:r>
              <a:rPr sz="3000" spc="-10" dirty="0">
                <a:solidFill>
                  <a:srgbClr val="000090"/>
                </a:solidFill>
                <a:latin typeface="Gill Sans MT"/>
                <a:cs typeface="Gill Sans MT"/>
              </a:rPr>
              <a:t>standard</a:t>
            </a:r>
            <a:endParaRPr sz="3000">
              <a:latin typeface="Gill Sans MT"/>
              <a:cs typeface="Gill Sans MT"/>
            </a:endParaRPr>
          </a:p>
          <a:p>
            <a:pPr marL="295910" marR="638175">
              <a:lnSpc>
                <a:spcPts val="2880"/>
              </a:lnSpc>
              <a:spcBef>
                <a:spcPts val="335"/>
              </a:spcBef>
            </a:pPr>
            <a:r>
              <a:rPr sz="3000" dirty="0">
                <a:solidFill>
                  <a:srgbClr val="000090"/>
                </a:solidFill>
                <a:latin typeface="Gill Sans MT"/>
                <a:cs typeface="Gill Sans MT"/>
              </a:rPr>
              <a:t>pursuant to section 54 of </a:t>
            </a:r>
            <a:r>
              <a:rPr sz="3000" spc="-55" dirty="0">
                <a:solidFill>
                  <a:srgbClr val="000090"/>
                </a:solidFill>
                <a:latin typeface="Gill Sans MT"/>
                <a:cs typeface="Gill Sans MT"/>
              </a:rPr>
              <a:t>P.L.1975,</a:t>
            </a:r>
            <a:r>
              <a:rPr sz="3000" spc="-390" dirty="0">
                <a:solidFill>
                  <a:srgbClr val="000090"/>
                </a:solidFill>
                <a:latin typeface="Gill Sans MT"/>
                <a:cs typeface="Gill Sans MT"/>
              </a:rPr>
              <a:t> </a:t>
            </a:r>
            <a:r>
              <a:rPr sz="3000" spc="5" dirty="0">
                <a:solidFill>
                  <a:srgbClr val="000090"/>
                </a:solidFill>
                <a:latin typeface="Gill Sans MT"/>
                <a:cs typeface="Gill Sans MT"/>
              </a:rPr>
              <a:t>c.291  </a:t>
            </a:r>
            <a:r>
              <a:rPr sz="3000" dirty="0">
                <a:solidFill>
                  <a:srgbClr val="000090"/>
                </a:solidFill>
                <a:latin typeface="Gill Sans MT"/>
                <a:cs typeface="Gill Sans MT"/>
              </a:rPr>
              <a:t>(C.40:55D-67) </a:t>
            </a:r>
            <a:r>
              <a:rPr sz="3000" u="heavy" spc="5" dirty="0">
                <a:solidFill>
                  <a:srgbClr val="000090"/>
                </a:solidFill>
                <a:latin typeface="Gill Sans MT"/>
                <a:cs typeface="Gill Sans MT"/>
              </a:rPr>
              <a:t>pertaining </a:t>
            </a:r>
            <a:r>
              <a:rPr sz="3000" u="heavy" spc="-5" dirty="0">
                <a:solidFill>
                  <a:srgbClr val="000090"/>
                </a:solidFill>
                <a:latin typeface="Gill Sans MT"/>
                <a:cs typeface="Gill Sans MT"/>
              </a:rPr>
              <a:t>solely </a:t>
            </a:r>
            <a:r>
              <a:rPr sz="3000" dirty="0">
                <a:solidFill>
                  <a:srgbClr val="000090"/>
                </a:solidFill>
                <a:latin typeface="Gill Sans MT"/>
                <a:cs typeface="Gill Sans MT"/>
              </a:rPr>
              <a:t>to a  </a:t>
            </a:r>
            <a:r>
              <a:rPr sz="3000" spc="-5" dirty="0">
                <a:solidFill>
                  <a:srgbClr val="000090"/>
                </a:solidFill>
                <a:latin typeface="Gill Sans MT"/>
                <a:cs typeface="Gill Sans MT"/>
              </a:rPr>
              <a:t>conditional</a:t>
            </a:r>
            <a:r>
              <a:rPr sz="3000" spc="-80" dirty="0">
                <a:solidFill>
                  <a:srgbClr val="000090"/>
                </a:solidFill>
                <a:latin typeface="Gill Sans MT"/>
                <a:cs typeface="Gill Sans MT"/>
              </a:rPr>
              <a:t> </a:t>
            </a:r>
            <a:r>
              <a:rPr sz="3000" dirty="0">
                <a:solidFill>
                  <a:srgbClr val="000090"/>
                </a:solidFill>
                <a:latin typeface="Gill Sans MT"/>
                <a:cs typeface="Gill Sans MT"/>
              </a:rPr>
              <a:t>use</a:t>
            </a:r>
            <a:endParaRPr sz="3000">
              <a:latin typeface="Gill Sans MT"/>
              <a:cs typeface="Gill Sans MT"/>
            </a:endParaRPr>
          </a:p>
          <a:p>
            <a:pPr marL="12700">
              <a:lnSpc>
                <a:spcPts val="3215"/>
              </a:lnSpc>
              <a:spcBef>
                <a:spcPts val="2315"/>
              </a:spcBef>
            </a:pPr>
            <a:r>
              <a:rPr sz="2700" dirty="0">
                <a:solidFill>
                  <a:srgbClr val="008000"/>
                </a:solidFill>
                <a:latin typeface="Gill Sans MT"/>
                <a:cs typeface="Gill Sans MT"/>
              </a:rPr>
              <a:t>MLUL</a:t>
            </a:r>
            <a:r>
              <a:rPr sz="2700" spc="-95" dirty="0">
                <a:solidFill>
                  <a:srgbClr val="008000"/>
                </a:solidFill>
                <a:latin typeface="Gill Sans MT"/>
                <a:cs typeface="Gill Sans MT"/>
              </a:rPr>
              <a:t> </a:t>
            </a:r>
            <a:r>
              <a:rPr sz="2700" dirty="0">
                <a:solidFill>
                  <a:srgbClr val="008000"/>
                </a:solidFill>
                <a:latin typeface="Gill Sans MT"/>
                <a:cs typeface="Gill Sans MT"/>
              </a:rPr>
              <a:t>Definition:</a:t>
            </a:r>
            <a:endParaRPr sz="2700">
              <a:latin typeface="Gill Sans MT"/>
              <a:cs typeface="Gill Sans MT"/>
            </a:endParaRPr>
          </a:p>
          <a:p>
            <a:pPr marL="295910" marR="5080" indent="-283210">
              <a:lnSpc>
                <a:spcPct val="80000"/>
              </a:lnSpc>
              <a:spcBef>
                <a:spcPts val="620"/>
              </a:spcBef>
              <a:buClr>
                <a:srgbClr val="3891A7"/>
              </a:buClr>
              <a:buSzPct val="79629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700" i="1" spc="-5" dirty="0">
                <a:latin typeface="Gill Sans MT"/>
                <a:cs typeface="Gill Sans MT"/>
              </a:rPr>
              <a:t>"Conditional </a:t>
            </a:r>
            <a:r>
              <a:rPr sz="2700" i="1" dirty="0">
                <a:latin typeface="Gill Sans MT"/>
                <a:cs typeface="Gill Sans MT"/>
              </a:rPr>
              <a:t>use" means a use </a:t>
            </a:r>
            <a:r>
              <a:rPr sz="2700" i="1" spc="-5" dirty="0">
                <a:latin typeface="Gill Sans MT"/>
                <a:cs typeface="Gill Sans MT"/>
              </a:rPr>
              <a:t>permitted </a:t>
            </a:r>
            <a:r>
              <a:rPr sz="2700" i="1" dirty="0">
                <a:latin typeface="Gill Sans MT"/>
                <a:cs typeface="Gill Sans MT"/>
              </a:rPr>
              <a:t>in a  </a:t>
            </a:r>
            <a:r>
              <a:rPr sz="2700" i="1" spc="5" dirty="0">
                <a:latin typeface="Gill Sans MT"/>
                <a:cs typeface="Gill Sans MT"/>
              </a:rPr>
              <a:t>particular </a:t>
            </a:r>
            <a:r>
              <a:rPr sz="2700" i="1" spc="-15" dirty="0">
                <a:latin typeface="Gill Sans MT"/>
                <a:cs typeface="Gill Sans MT"/>
              </a:rPr>
              <a:t>zoning </a:t>
            </a:r>
            <a:r>
              <a:rPr sz="2700" i="1" dirty="0">
                <a:latin typeface="Gill Sans MT"/>
                <a:cs typeface="Gill Sans MT"/>
              </a:rPr>
              <a:t>district </a:t>
            </a:r>
            <a:r>
              <a:rPr sz="2700" i="1" spc="-5" dirty="0">
                <a:latin typeface="Gill Sans MT"/>
                <a:cs typeface="Gill Sans MT"/>
              </a:rPr>
              <a:t>only upon </a:t>
            </a:r>
            <a:r>
              <a:rPr sz="2700" i="1" dirty="0">
                <a:latin typeface="Gill Sans MT"/>
                <a:cs typeface="Gill Sans MT"/>
              </a:rPr>
              <a:t>a </a:t>
            </a:r>
            <a:r>
              <a:rPr sz="2700" i="1" spc="-10" dirty="0">
                <a:latin typeface="Gill Sans MT"/>
                <a:cs typeface="Gill Sans MT"/>
              </a:rPr>
              <a:t>showing </a:t>
            </a:r>
            <a:r>
              <a:rPr sz="2700" i="1" dirty="0">
                <a:latin typeface="Gill Sans MT"/>
                <a:cs typeface="Gill Sans MT"/>
              </a:rPr>
              <a:t>that  </a:t>
            </a:r>
            <a:r>
              <a:rPr sz="2700" i="1" spc="10" dirty="0">
                <a:latin typeface="Gill Sans MT"/>
                <a:cs typeface="Gill Sans MT"/>
              </a:rPr>
              <a:t>such </a:t>
            </a:r>
            <a:r>
              <a:rPr sz="2700" i="1" dirty="0">
                <a:latin typeface="Gill Sans MT"/>
                <a:cs typeface="Gill Sans MT"/>
              </a:rPr>
              <a:t>use in a </a:t>
            </a:r>
            <a:r>
              <a:rPr sz="2700" i="1" spc="-10" dirty="0">
                <a:latin typeface="Gill Sans MT"/>
                <a:cs typeface="Gill Sans MT"/>
              </a:rPr>
              <a:t>specified </a:t>
            </a:r>
            <a:r>
              <a:rPr sz="2700" i="1" dirty="0">
                <a:latin typeface="Gill Sans MT"/>
                <a:cs typeface="Gill Sans MT"/>
              </a:rPr>
              <a:t>location </a:t>
            </a:r>
            <a:r>
              <a:rPr sz="2700" i="1" spc="-5" dirty="0">
                <a:latin typeface="Gill Sans MT"/>
                <a:cs typeface="Gill Sans MT"/>
              </a:rPr>
              <a:t>will comply with </a:t>
            </a:r>
            <a:r>
              <a:rPr sz="2700" i="1" dirty="0">
                <a:latin typeface="Gill Sans MT"/>
                <a:cs typeface="Gill Sans MT"/>
              </a:rPr>
              <a:t>the  </a:t>
            </a:r>
            <a:r>
              <a:rPr sz="2700" i="1" spc="-5" dirty="0">
                <a:latin typeface="Gill Sans MT"/>
                <a:cs typeface="Gill Sans MT"/>
              </a:rPr>
              <a:t>conditions </a:t>
            </a:r>
            <a:r>
              <a:rPr sz="2700" i="1" dirty="0">
                <a:latin typeface="Gill Sans MT"/>
                <a:cs typeface="Gill Sans MT"/>
              </a:rPr>
              <a:t>and </a:t>
            </a:r>
            <a:r>
              <a:rPr sz="2700" i="1" spc="-10" dirty="0">
                <a:latin typeface="Gill Sans MT"/>
                <a:cs typeface="Gill Sans MT"/>
              </a:rPr>
              <a:t>standards </a:t>
            </a:r>
            <a:r>
              <a:rPr sz="2700" i="1" spc="-15" dirty="0">
                <a:latin typeface="Gill Sans MT"/>
                <a:cs typeface="Gill Sans MT"/>
              </a:rPr>
              <a:t>for </a:t>
            </a:r>
            <a:r>
              <a:rPr sz="2700" i="1" dirty="0">
                <a:latin typeface="Gill Sans MT"/>
                <a:cs typeface="Gill Sans MT"/>
              </a:rPr>
              <a:t>the </a:t>
            </a:r>
            <a:r>
              <a:rPr sz="2700" i="1" spc="-5" dirty="0">
                <a:latin typeface="Gill Sans MT"/>
                <a:cs typeface="Gill Sans MT"/>
              </a:rPr>
              <a:t>location </a:t>
            </a:r>
            <a:r>
              <a:rPr sz="2700" i="1" dirty="0">
                <a:latin typeface="Gill Sans MT"/>
                <a:cs typeface="Gill Sans MT"/>
              </a:rPr>
              <a:t>or </a:t>
            </a:r>
            <a:r>
              <a:rPr sz="2700" i="1" spc="-10" dirty="0">
                <a:latin typeface="Gill Sans MT"/>
                <a:cs typeface="Gill Sans MT"/>
              </a:rPr>
              <a:t>operation  </a:t>
            </a:r>
            <a:r>
              <a:rPr sz="2700" i="1" spc="-5" dirty="0">
                <a:latin typeface="Gill Sans MT"/>
                <a:cs typeface="Gill Sans MT"/>
              </a:rPr>
              <a:t>of </a:t>
            </a:r>
            <a:r>
              <a:rPr sz="2700" i="1" spc="10" dirty="0">
                <a:latin typeface="Gill Sans MT"/>
                <a:cs typeface="Gill Sans MT"/>
              </a:rPr>
              <a:t>such </a:t>
            </a:r>
            <a:r>
              <a:rPr sz="2700" i="1" dirty="0">
                <a:latin typeface="Gill Sans MT"/>
                <a:cs typeface="Gill Sans MT"/>
              </a:rPr>
              <a:t>use </a:t>
            </a:r>
            <a:r>
              <a:rPr sz="2700" i="1" spc="-5" dirty="0">
                <a:latin typeface="Gill Sans MT"/>
                <a:cs typeface="Gill Sans MT"/>
              </a:rPr>
              <a:t>as </a:t>
            </a:r>
            <a:r>
              <a:rPr sz="2700" i="1" dirty="0">
                <a:latin typeface="Gill Sans MT"/>
                <a:cs typeface="Gill Sans MT"/>
              </a:rPr>
              <a:t>contained in the </a:t>
            </a:r>
            <a:r>
              <a:rPr sz="2700" i="1" spc="-15" dirty="0">
                <a:latin typeface="Gill Sans MT"/>
                <a:cs typeface="Gill Sans MT"/>
              </a:rPr>
              <a:t>zoning </a:t>
            </a:r>
            <a:r>
              <a:rPr sz="2700" i="1" dirty="0">
                <a:latin typeface="Gill Sans MT"/>
                <a:cs typeface="Gill Sans MT"/>
              </a:rPr>
              <a:t>ordinance,</a:t>
            </a:r>
            <a:r>
              <a:rPr sz="2700" i="1" spc="-415" dirty="0">
                <a:latin typeface="Gill Sans MT"/>
                <a:cs typeface="Gill Sans MT"/>
              </a:rPr>
              <a:t> </a:t>
            </a:r>
            <a:r>
              <a:rPr sz="2700" i="1" dirty="0">
                <a:latin typeface="Gill Sans MT"/>
                <a:cs typeface="Gill Sans MT"/>
              </a:rPr>
              <a:t>and  </a:t>
            </a:r>
            <a:r>
              <a:rPr sz="2700" i="1" spc="-5" dirty="0">
                <a:latin typeface="Gill Sans MT"/>
                <a:cs typeface="Gill Sans MT"/>
              </a:rPr>
              <a:t>upon </a:t>
            </a:r>
            <a:r>
              <a:rPr sz="2700" i="1" dirty="0">
                <a:latin typeface="Gill Sans MT"/>
                <a:cs typeface="Gill Sans MT"/>
              </a:rPr>
              <a:t>the issuance </a:t>
            </a:r>
            <a:r>
              <a:rPr sz="2700" i="1" spc="-5" dirty="0">
                <a:latin typeface="Gill Sans MT"/>
                <a:cs typeface="Gill Sans MT"/>
              </a:rPr>
              <a:t>of </a:t>
            </a:r>
            <a:r>
              <a:rPr sz="2700" i="1" dirty="0">
                <a:latin typeface="Gill Sans MT"/>
                <a:cs typeface="Gill Sans MT"/>
              </a:rPr>
              <a:t>an authorization </a:t>
            </a:r>
            <a:r>
              <a:rPr sz="2700" i="1" spc="-10" dirty="0">
                <a:latin typeface="Gill Sans MT"/>
                <a:cs typeface="Gill Sans MT"/>
              </a:rPr>
              <a:t>therefor </a:t>
            </a:r>
            <a:r>
              <a:rPr sz="2700" i="1" spc="-20" dirty="0">
                <a:latin typeface="Gill Sans MT"/>
                <a:cs typeface="Gill Sans MT"/>
              </a:rPr>
              <a:t>by </a:t>
            </a:r>
            <a:r>
              <a:rPr sz="2700" i="1" dirty="0">
                <a:latin typeface="Gill Sans MT"/>
                <a:cs typeface="Gill Sans MT"/>
              </a:rPr>
              <a:t>the  </a:t>
            </a:r>
            <a:r>
              <a:rPr sz="2700" i="1" spc="-5" dirty="0">
                <a:latin typeface="Gill Sans MT"/>
                <a:cs typeface="Gill Sans MT"/>
              </a:rPr>
              <a:t>planning</a:t>
            </a:r>
            <a:r>
              <a:rPr sz="2700" i="1" spc="-70" dirty="0">
                <a:latin typeface="Gill Sans MT"/>
                <a:cs typeface="Gill Sans MT"/>
              </a:rPr>
              <a:t> </a:t>
            </a:r>
            <a:r>
              <a:rPr sz="2700" i="1" spc="-15" dirty="0">
                <a:latin typeface="Gill Sans MT"/>
                <a:cs typeface="Gill Sans MT"/>
              </a:rPr>
              <a:t>board.</a:t>
            </a:r>
            <a:endParaRPr sz="27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3" y="818012"/>
                </a:lnTo>
                <a:lnTo>
                  <a:pt x="96069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69" y="755005"/>
                </a:lnTo>
                <a:lnTo>
                  <a:pt x="360876" y="736111"/>
                </a:lnTo>
                <a:lnTo>
                  <a:pt x="401011" y="715024"/>
                </a:lnTo>
                <a:lnTo>
                  <a:pt x="439799" y="691821"/>
                </a:lnTo>
                <a:lnTo>
                  <a:pt x="477163" y="666580"/>
                </a:lnTo>
                <a:lnTo>
                  <a:pt x="513025" y="639376"/>
                </a:lnTo>
                <a:lnTo>
                  <a:pt x="547310" y="610287"/>
                </a:lnTo>
                <a:lnTo>
                  <a:pt x="579939" y="579389"/>
                </a:lnTo>
                <a:lnTo>
                  <a:pt x="610837" y="546760"/>
                </a:lnTo>
                <a:lnTo>
                  <a:pt x="639926" y="512477"/>
                </a:lnTo>
                <a:lnTo>
                  <a:pt x="667130" y="476615"/>
                </a:lnTo>
                <a:lnTo>
                  <a:pt x="692371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3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3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1" y="439253"/>
                </a:lnTo>
                <a:lnTo>
                  <a:pt x="667130" y="476615"/>
                </a:lnTo>
                <a:lnTo>
                  <a:pt x="639926" y="512477"/>
                </a:lnTo>
                <a:lnTo>
                  <a:pt x="610837" y="546760"/>
                </a:lnTo>
                <a:lnTo>
                  <a:pt x="579939" y="579389"/>
                </a:lnTo>
                <a:lnTo>
                  <a:pt x="547310" y="610287"/>
                </a:lnTo>
                <a:lnTo>
                  <a:pt x="513025" y="639376"/>
                </a:lnTo>
                <a:lnTo>
                  <a:pt x="477163" y="666580"/>
                </a:lnTo>
                <a:lnTo>
                  <a:pt x="439799" y="691821"/>
                </a:lnTo>
                <a:lnTo>
                  <a:pt x="401011" y="715024"/>
                </a:lnTo>
                <a:lnTo>
                  <a:pt x="360876" y="736111"/>
                </a:lnTo>
                <a:lnTo>
                  <a:pt x="319469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69" y="813890"/>
                </a:lnTo>
                <a:lnTo>
                  <a:pt x="48653" y="818012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62811" y="341375"/>
            <a:ext cx="6623304" cy="121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57643" y="341375"/>
            <a:ext cx="879348" cy="1219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14602" y="498475"/>
            <a:ext cx="5920740" cy="655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Conditional Use</a:t>
            </a:r>
            <a:r>
              <a:rPr spc="-40" dirty="0"/>
              <a:t> </a:t>
            </a:r>
            <a:r>
              <a:rPr spc="-10" dirty="0"/>
              <a:t>Standards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96897" y="1477898"/>
            <a:ext cx="7116445" cy="2926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5080" indent="-283210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spc="10" dirty="0">
                <a:latin typeface="Gill Sans MT"/>
                <a:cs typeface="Gill Sans MT"/>
              </a:rPr>
              <a:t>Every </a:t>
            </a:r>
            <a:r>
              <a:rPr sz="3200" dirty="0">
                <a:latin typeface="Gill Sans MT"/>
                <a:cs typeface="Gill Sans MT"/>
              </a:rPr>
              <a:t>conditional use identified </a:t>
            </a:r>
            <a:r>
              <a:rPr sz="3200" spc="-5" dirty="0">
                <a:latin typeface="Gill Sans MT"/>
                <a:cs typeface="Gill Sans MT"/>
              </a:rPr>
              <a:t>in </a:t>
            </a:r>
            <a:r>
              <a:rPr sz="3200" dirty="0">
                <a:latin typeface="Gill Sans MT"/>
                <a:cs typeface="Gill Sans MT"/>
              </a:rPr>
              <a:t>the  zoning </a:t>
            </a:r>
            <a:r>
              <a:rPr sz="3200" spc="-5" dirty="0">
                <a:latin typeface="Gill Sans MT"/>
                <a:cs typeface="Gill Sans MT"/>
              </a:rPr>
              <a:t>ordinance </a:t>
            </a:r>
            <a:r>
              <a:rPr sz="3200" dirty="0">
                <a:latin typeface="Gill Sans MT"/>
                <a:cs typeface="Gill Sans MT"/>
              </a:rPr>
              <a:t>should </a:t>
            </a:r>
            <a:r>
              <a:rPr sz="3200" spc="-45" dirty="0">
                <a:latin typeface="Gill Sans MT"/>
                <a:cs typeface="Gill Sans MT"/>
              </a:rPr>
              <a:t>have </a:t>
            </a:r>
            <a:r>
              <a:rPr sz="3200" dirty="0">
                <a:latin typeface="Gill Sans MT"/>
                <a:cs typeface="Gill Sans MT"/>
              </a:rPr>
              <a:t>one or  </a:t>
            </a:r>
            <a:r>
              <a:rPr sz="3200" spc="-15" dirty="0">
                <a:latin typeface="Gill Sans MT"/>
                <a:cs typeface="Gill Sans MT"/>
              </a:rPr>
              <a:t>more </a:t>
            </a:r>
            <a:r>
              <a:rPr sz="3200" dirty="0">
                <a:latin typeface="Gill Sans MT"/>
                <a:cs typeface="Gill Sans MT"/>
              </a:rPr>
              <a:t>objective, measurable </a:t>
            </a:r>
            <a:r>
              <a:rPr sz="3200" spc="-5" dirty="0">
                <a:latin typeface="Gill Sans MT"/>
                <a:cs typeface="Gill Sans MT"/>
              </a:rPr>
              <a:t>standard  which </a:t>
            </a:r>
            <a:r>
              <a:rPr sz="3200" dirty="0">
                <a:latin typeface="Gill Sans MT"/>
                <a:cs typeface="Gill Sans MT"/>
              </a:rPr>
              <a:t>the </a:t>
            </a:r>
            <a:r>
              <a:rPr sz="3200" spc="-5" dirty="0">
                <a:latin typeface="Gill Sans MT"/>
                <a:cs typeface="Gill Sans MT"/>
              </a:rPr>
              <a:t>application </a:t>
            </a:r>
            <a:r>
              <a:rPr sz="3200" spc="-10" dirty="0">
                <a:latin typeface="Gill Sans MT"/>
                <a:cs typeface="Gill Sans MT"/>
              </a:rPr>
              <a:t>must </a:t>
            </a:r>
            <a:r>
              <a:rPr sz="3200" dirty="0">
                <a:latin typeface="Gill Sans MT"/>
                <a:cs typeface="Gill Sans MT"/>
              </a:rPr>
              <a:t>meet </a:t>
            </a:r>
            <a:r>
              <a:rPr sz="3200" spc="-5" dirty="0">
                <a:latin typeface="Gill Sans MT"/>
                <a:cs typeface="Gill Sans MT"/>
              </a:rPr>
              <a:t>in</a:t>
            </a:r>
            <a:r>
              <a:rPr sz="3200" spc="-114" dirty="0">
                <a:latin typeface="Gill Sans MT"/>
                <a:cs typeface="Gill Sans MT"/>
              </a:rPr>
              <a:t> </a:t>
            </a:r>
            <a:r>
              <a:rPr sz="3200" spc="-10" dirty="0">
                <a:latin typeface="Gill Sans MT"/>
                <a:cs typeface="Gill Sans MT"/>
              </a:rPr>
              <a:t>order  </a:t>
            </a:r>
            <a:r>
              <a:rPr sz="3200" dirty="0">
                <a:latin typeface="Gill Sans MT"/>
                <a:cs typeface="Gill Sans MT"/>
              </a:rPr>
              <a:t>to qualify as a “permitted use” in the  </a:t>
            </a:r>
            <a:r>
              <a:rPr sz="3200" spc="10" dirty="0">
                <a:latin typeface="Gill Sans MT"/>
                <a:cs typeface="Gill Sans MT"/>
              </a:rPr>
              <a:t>zone.</a:t>
            </a:r>
            <a:endParaRPr sz="32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53982" y="6548628"/>
            <a:ext cx="177800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B5A787"/>
                </a:solidFill>
                <a:latin typeface="Gill Sans MT"/>
                <a:cs typeface="Gill Sans MT"/>
              </a:rPr>
              <a:t>22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658486" y="4348111"/>
            <a:ext cx="3142107" cy="20435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3" y="818012"/>
                </a:lnTo>
                <a:lnTo>
                  <a:pt x="96069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69" y="755005"/>
                </a:lnTo>
                <a:lnTo>
                  <a:pt x="360876" y="736111"/>
                </a:lnTo>
                <a:lnTo>
                  <a:pt x="401011" y="715024"/>
                </a:lnTo>
                <a:lnTo>
                  <a:pt x="439799" y="691821"/>
                </a:lnTo>
                <a:lnTo>
                  <a:pt x="477163" y="666580"/>
                </a:lnTo>
                <a:lnTo>
                  <a:pt x="513025" y="639376"/>
                </a:lnTo>
                <a:lnTo>
                  <a:pt x="547310" y="610287"/>
                </a:lnTo>
                <a:lnTo>
                  <a:pt x="579939" y="579389"/>
                </a:lnTo>
                <a:lnTo>
                  <a:pt x="610837" y="546760"/>
                </a:lnTo>
                <a:lnTo>
                  <a:pt x="639926" y="512477"/>
                </a:lnTo>
                <a:lnTo>
                  <a:pt x="667130" y="476615"/>
                </a:lnTo>
                <a:lnTo>
                  <a:pt x="692371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3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3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1" y="439253"/>
                </a:lnTo>
                <a:lnTo>
                  <a:pt x="667130" y="476615"/>
                </a:lnTo>
                <a:lnTo>
                  <a:pt x="639926" y="512477"/>
                </a:lnTo>
                <a:lnTo>
                  <a:pt x="610837" y="546760"/>
                </a:lnTo>
                <a:lnTo>
                  <a:pt x="579939" y="579389"/>
                </a:lnTo>
                <a:lnTo>
                  <a:pt x="547310" y="610287"/>
                </a:lnTo>
                <a:lnTo>
                  <a:pt x="513025" y="639376"/>
                </a:lnTo>
                <a:lnTo>
                  <a:pt x="477163" y="666580"/>
                </a:lnTo>
                <a:lnTo>
                  <a:pt x="439799" y="691821"/>
                </a:lnTo>
                <a:lnTo>
                  <a:pt x="401011" y="715024"/>
                </a:lnTo>
                <a:lnTo>
                  <a:pt x="360876" y="736111"/>
                </a:lnTo>
                <a:lnTo>
                  <a:pt x="319469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69" y="813890"/>
                </a:lnTo>
                <a:lnTo>
                  <a:pt x="48653" y="818012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62811" y="341375"/>
            <a:ext cx="4590288" cy="121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24628" y="341375"/>
            <a:ext cx="879348" cy="1219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14602" y="498475"/>
            <a:ext cx="3889375" cy="655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The d(4)</a:t>
            </a:r>
            <a:r>
              <a:rPr spc="-710" dirty="0"/>
              <a:t> </a:t>
            </a:r>
            <a:r>
              <a:rPr spc="-35" dirty="0"/>
              <a:t>Variance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96897" y="1477518"/>
            <a:ext cx="7131684" cy="4376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indent="-283210">
              <a:lnSpc>
                <a:spcPts val="269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dirty="0">
                <a:solidFill>
                  <a:srgbClr val="000090"/>
                </a:solidFill>
                <a:latin typeface="Gill Sans MT"/>
                <a:cs typeface="Gill Sans MT"/>
              </a:rPr>
              <a:t>an </a:t>
            </a:r>
            <a:r>
              <a:rPr sz="3200" spc="-5" dirty="0">
                <a:solidFill>
                  <a:srgbClr val="000090"/>
                </a:solidFill>
                <a:latin typeface="Gill Sans MT"/>
                <a:cs typeface="Gill Sans MT"/>
              </a:rPr>
              <a:t>increase in </a:t>
            </a:r>
            <a:r>
              <a:rPr sz="3200" dirty="0">
                <a:solidFill>
                  <a:srgbClr val="000090"/>
                </a:solidFill>
                <a:latin typeface="Gill Sans MT"/>
                <a:cs typeface="Gill Sans MT"/>
              </a:rPr>
              <a:t>the permitted floor</a:t>
            </a:r>
            <a:r>
              <a:rPr sz="3200" spc="-170" dirty="0">
                <a:solidFill>
                  <a:srgbClr val="000090"/>
                </a:solidFill>
                <a:latin typeface="Gill Sans MT"/>
                <a:cs typeface="Gill Sans MT"/>
              </a:rPr>
              <a:t> </a:t>
            </a:r>
            <a:r>
              <a:rPr sz="3200" spc="-15" dirty="0">
                <a:solidFill>
                  <a:srgbClr val="000090"/>
                </a:solidFill>
                <a:latin typeface="Gill Sans MT"/>
                <a:cs typeface="Gill Sans MT"/>
              </a:rPr>
              <a:t>area</a:t>
            </a:r>
            <a:endParaRPr sz="3200">
              <a:latin typeface="Gill Sans MT"/>
              <a:cs typeface="Gill Sans MT"/>
            </a:endParaRPr>
          </a:p>
          <a:p>
            <a:pPr marL="295910" marR="5080">
              <a:lnSpc>
                <a:spcPts val="3070"/>
              </a:lnSpc>
              <a:spcBef>
                <a:spcPts val="360"/>
              </a:spcBef>
            </a:pPr>
            <a:r>
              <a:rPr sz="3200" dirty="0">
                <a:solidFill>
                  <a:srgbClr val="000090"/>
                </a:solidFill>
                <a:latin typeface="Gill Sans MT"/>
                <a:cs typeface="Gill Sans MT"/>
              </a:rPr>
              <a:t>ratio as defined </a:t>
            </a:r>
            <a:r>
              <a:rPr sz="3200" spc="-5" dirty="0">
                <a:solidFill>
                  <a:srgbClr val="000090"/>
                </a:solidFill>
                <a:latin typeface="Gill Sans MT"/>
                <a:cs typeface="Gill Sans MT"/>
              </a:rPr>
              <a:t>in </a:t>
            </a:r>
            <a:r>
              <a:rPr sz="3200" dirty="0">
                <a:solidFill>
                  <a:srgbClr val="000090"/>
                </a:solidFill>
                <a:latin typeface="Gill Sans MT"/>
                <a:cs typeface="Gill Sans MT"/>
              </a:rPr>
              <a:t>section 3.1 of</a:t>
            </a:r>
            <a:r>
              <a:rPr sz="3200" spc="-110" dirty="0">
                <a:solidFill>
                  <a:srgbClr val="000090"/>
                </a:solidFill>
                <a:latin typeface="Gill Sans MT"/>
                <a:cs typeface="Gill Sans MT"/>
              </a:rPr>
              <a:t> </a:t>
            </a:r>
            <a:r>
              <a:rPr sz="3200" spc="-55" dirty="0">
                <a:solidFill>
                  <a:srgbClr val="000090"/>
                </a:solidFill>
                <a:latin typeface="Gill Sans MT"/>
                <a:cs typeface="Gill Sans MT"/>
              </a:rPr>
              <a:t>P.L.1975,  </a:t>
            </a:r>
            <a:r>
              <a:rPr sz="3200" spc="10" dirty="0">
                <a:solidFill>
                  <a:srgbClr val="000090"/>
                </a:solidFill>
                <a:latin typeface="Gill Sans MT"/>
                <a:cs typeface="Gill Sans MT"/>
              </a:rPr>
              <a:t>c.291</a:t>
            </a:r>
            <a:r>
              <a:rPr sz="3200" spc="-65" dirty="0">
                <a:solidFill>
                  <a:srgbClr val="000090"/>
                </a:solidFill>
                <a:latin typeface="Gill Sans MT"/>
                <a:cs typeface="Gill Sans MT"/>
              </a:rPr>
              <a:t> </a:t>
            </a:r>
            <a:r>
              <a:rPr sz="3200" spc="5" dirty="0">
                <a:solidFill>
                  <a:srgbClr val="000090"/>
                </a:solidFill>
                <a:latin typeface="Gill Sans MT"/>
                <a:cs typeface="Gill Sans MT"/>
              </a:rPr>
              <a:t>(C.40:55D-4)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ts val="3540"/>
              </a:lnSpc>
            </a:pPr>
            <a:r>
              <a:rPr sz="3000" dirty="0">
                <a:solidFill>
                  <a:srgbClr val="008000"/>
                </a:solidFill>
                <a:latin typeface="Gill Sans MT"/>
                <a:cs typeface="Gill Sans MT"/>
              </a:rPr>
              <a:t>MLUL</a:t>
            </a:r>
            <a:r>
              <a:rPr sz="3000" spc="-95" dirty="0">
                <a:solidFill>
                  <a:srgbClr val="008000"/>
                </a:solidFill>
                <a:latin typeface="Gill Sans MT"/>
                <a:cs typeface="Gill Sans MT"/>
              </a:rPr>
              <a:t> </a:t>
            </a:r>
            <a:r>
              <a:rPr sz="3000" dirty="0">
                <a:solidFill>
                  <a:srgbClr val="008000"/>
                </a:solidFill>
                <a:latin typeface="Gill Sans MT"/>
                <a:cs typeface="Gill Sans MT"/>
              </a:rPr>
              <a:t>Definition:</a:t>
            </a:r>
            <a:endParaRPr sz="3000">
              <a:latin typeface="Gill Sans MT"/>
              <a:cs typeface="Gill Sans MT"/>
            </a:endParaRPr>
          </a:p>
          <a:p>
            <a:pPr marL="12700" marR="278130">
              <a:lnSpc>
                <a:spcPct val="80000"/>
              </a:lnSpc>
              <a:spcBef>
                <a:spcPts val="655"/>
              </a:spcBef>
            </a:pPr>
            <a:r>
              <a:rPr sz="3000" i="1" dirty="0">
                <a:latin typeface="Gill Sans MT"/>
                <a:cs typeface="Gill Sans MT"/>
              </a:rPr>
              <a:t>"Floor </a:t>
            </a:r>
            <a:r>
              <a:rPr sz="3000" i="1" spc="-10" dirty="0">
                <a:latin typeface="Gill Sans MT"/>
                <a:cs typeface="Gill Sans MT"/>
              </a:rPr>
              <a:t>area </a:t>
            </a:r>
            <a:r>
              <a:rPr sz="3000" i="1" spc="-15" dirty="0">
                <a:latin typeface="Gill Sans MT"/>
                <a:cs typeface="Gill Sans MT"/>
              </a:rPr>
              <a:t>ratio" </a:t>
            </a:r>
            <a:r>
              <a:rPr sz="3000" i="1" spc="-5" dirty="0">
                <a:latin typeface="Gill Sans MT"/>
                <a:cs typeface="Gill Sans MT"/>
              </a:rPr>
              <a:t>means </a:t>
            </a:r>
            <a:r>
              <a:rPr sz="3000" i="1" dirty="0">
                <a:latin typeface="Gill Sans MT"/>
                <a:cs typeface="Gill Sans MT"/>
              </a:rPr>
              <a:t>the sum </a:t>
            </a:r>
            <a:r>
              <a:rPr sz="3000" i="1" spc="-5" dirty="0">
                <a:latin typeface="Gill Sans MT"/>
                <a:cs typeface="Gill Sans MT"/>
              </a:rPr>
              <a:t>of </a:t>
            </a:r>
            <a:r>
              <a:rPr sz="3000" i="1" dirty="0">
                <a:latin typeface="Gill Sans MT"/>
                <a:cs typeface="Gill Sans MT"/>
              </a:rPr>
              <a:t>the </a:t>
            </a:r>
            <a:r>
              <a:rPr sz="3000" i="1" spc="-10" dirty="0">
                <a:latin typeface="Gill Sans MT"/>
                <a:cs typeface="Gill Sans MT"/>
              </a:rPr>
              <a:t>area </a:t>
            </a:r>
            <a:r>
              <a:rPr sz="3000" i="1" spc="-5" dirty="0">
                <a:latin typeface="Gill Sans MT"/>
                <a:cs typeface="Gill Sans MT"/>
              </a:rPr>
              <a:t>of  all </a:t>
            </a:r>
            <a:r>
              <a:rPr sz="3000" i="1" spc="5" dirty="0">
                <a:latin typeface="Gill Sans MT"/>
                <a:cs typeface="Gill Sans MT"/>
              </a:rPr>
              <a:t>floors </a:t>
            </a:r>
            <a:r>
              <a:rPr sz="3000" i="1" spc="-5" dirty="0">
                <a:latin typeface="Gill Sans MT"/>
                <a:cs typeface="Gill Sans MT"/>
              </a:rPr>
              <a:t>of buildings or structures compared </a:t>
            </a:r>
            <a:r>
              <a:rPr sz="3000" i="1" dirty="0">
                <a:latin typeface="Gill Sans MT"/>
                <a:cs typeface="Gill Sans MT"/>
              </a:rPr>
              <a:t>to  the total </a:t>
            </a:r>
            <a:r>
              <a:rPr sz="3000" i="1" spc="-10" dirty="0">
                <a:latin typeface="Gill Sans MT"/>
                <a:cs typeface="Gill Sans MT"/>
              </a:rPr>
              <a:t>area </a:t>
            </a:r>
            <a:r>
              <a:rPr sz="3000" i="1" spc="-5" dirty="0">
                <a:latin typeface="Gill Sans MT"/>
                <a:cs typeface="Gill Sans MT"/>
              </a:rPr>
              <a:t>of land </a:t>
            </a:r>
            <a:r>
              <a:rPr sz="3000" i="1" dirty="0">
                <a:latin typeface="Gill Sans MT"/>
                <a:cs typeface="Gill Sans MT"/>
              </a:rPr>
              <a:t>that is the </a:t>
            </a:r>
            <a:r>
              <a:rPr sz="3000" i="1" spc="-5" dirty="0">
                <a:latin typeface="Gill Sans MT"/>
                <a:cs typeface="Gill Sans MT"/>
              </a:rPr>
              <a:t>subject of an  application </a:t>
            </a:r>
            <a:r>
              <a:rPr sz="3000" i="1" spc="-20" dirty="0">
                <a:latin typeface="Gill Sans MT"/>
                <a:cs typeface="Gill Sans MT"/>
              </a:rPr>
              <a:t>for </a:t>
            </a:r>
            <a:r>
              <a:rPr sz="3000" i="1" spc="-5" dirty="0">
                <a:latin typeface="Gill Sans MT"/>
                <a:cs typeface="Gill Sans MT"/>
              </a:rPr>
              <a:t>development, </a:t>
            </a:r>
            <a:r>
              <a:rPr sz="3000" i="1" spc="5" dirty="0">
                <a:latin typeface="Gill Sans MT"/>
                <a:cs typeface="Gill Sans MT"/>
              </a:rPr>
              <a:t>including  </a:t>
            </a:r>
            <a:r>
              <a:rPr sz="3000" i="1" spc="-10" dirty="0">
                <a:latin typeface="Gill Sans MT"/>
                <a:cs typeface="Gill Sans MT"/>
              </a:rPr>
              <a:t>noncontiguous </a:t>
            </a:r>
            <a:r>
              <a:rPr sz="3000" i="1" dirty="0">
                <a:latin typeface="Gill Sans MT"/>
                <a:cs typeface="Gill Sans MT"/>
              </a:rPr>
              <a:t>land, if </a:t>
            </a:r>
            <a:r>
              <a:rPr sz="3000" i="1" spc="-5" dirty="0">
                <a:latin typeface="Gill Sans MT"/>
                <a:cs typeface="Gill Sans MT"/>
              </a:rPr>
              <a:t>authorized </a:t>
            </a:r>
            <a:r>
              <a:rPr sz="3000" i="1" spc="-30" dirty="0">
                <a:latin typeface="Gill Sans MT"/>
                <a:cs typeface="Gill Sans MT"/>
              </a:rPr>
              <a:t>by </a:t>
            </a:r>
            <a:r>
              <a:rPr sz="3000" i="1" spc="-10" dirty="0">
                <a:latin typeface="Gill Sans MT"/>
                <a:cs typeface="Gill Sans MT"/>
              </a:rPr>
              <a:t>municipal  </a:t>
            </a:r>
            <a:r>
              <a:rPr sz="3000" i="1" spc="-15" dirty="0">
                <a:latin typeface="Gill Sans MT"/>
                <a:cs typeface="Gill Sans MT"/>
              </a:rPr>
              <a:t>ordinance </a:t>
            </a:r>
            <a:r>
              <a:rPr sz="3000" i="1" spc="-5" dirty="0">
                <a:latin typeface="Gill Sans MT"/>
                <a:cs typeface="Gill Sans MT"/>
              </a:rPr>
              <a:t>or </a:t>
            </a:r>
            <a:r>
              <a:rPr sz="3000" i="1" spc="-30" dirty="0">
                <a:latin typeface="Gill Sans MT"/>
                <a:cs typeface="Gill Sans MT"/>
              </a:rPr>
              <a:t>by </a:t>
            </a:r>
            <a:r>
              <a:rPr sz="3000" i="1" dirty="0">
                <a:latin typeface="Gill Sans MT"/>
                <a:cs typeface="Gill Sans MT"/>
              </a:rPr>
              <a:t>a </a:t>
            </a:r>
            <a:r>
              <a:rPr sz="3000" i="1" spc="-5" dirty="0">
                <a:latin typeface="Gill Sans MT"/>
                <a:cs typeface="Gill Sans MT"/>
              </a:rPr>
              <a:t>planned</a:t>
            </a:r>
            <a:r>
              <a:rPr sz="3000" i="1" spc="110" dirty="0">
                <a:latin typeface="Gill Sans MT"/>
                <a:cs typeface="Gill Sans MT"/>
              </a:rPr>
              <a:t> </a:t>
            </a:r>
            <a:r>
              <a:rPr sz="3000" i="1" spc="-10" dirty="0">
                <a:latin typeface="Gill Sans MT"/>
                <a:cs typeface="Gill Sans MT"/>
              </a:rPr>
              <a:t>development.</a:t>
            </a:r>
            <a:endParaRPr sz="3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3" y="818012"/>
                </a:lnTo>
                <a:lnTo>
                  <a:pt x="96069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69" y="755005"/>
                </a:lnTo>
                <a:lnTo>
                  <a:pt x="360876" y="736111"/>
                </a:lnTo>
                <a:lnTo>
                  <a:pt x="401011" y="715024"/>
                </a:lnTo>
                <a:lnTo>
                  <a:pt x="439799" y="691821"/>
                </a:lnTo>
                <a:lnTo>
                  <a:pt x="477163" y="666580"/>
                </a:lnTo>
                <a:lnTo>
                  <a:pt x="513025" y="639376"/>
                </a:lnTo>
                <a:lnTo>
                  <a:pt x="547310" y="610287"/>
                </a:lnTo>
                <a:lnTo>
                  <a:pt x="579939" y="579389"/>
                </a:lnTo>
                <a:lnTo>
                  <a:pt x="610837" y="546760"/>
                </a:lnTo>
                <a:lnTo>
                  <a:pt x="639926" y="512477"/>
                </a:lnTo>
                <a:lnTo>
                  <a:pt x="667130" y="476615"/>
                </a:lnTo>
                <a:lnTo>
                  <a:pt x="692371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3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3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1" y="439253"/>
                </a:lnTo>
                <a:lnTo>
                  <a:pt x="667130" y="476615"/>
                </a:lnTo>
                <a:lnTo>
                  <a:pt x="639926" y="512477"/>
                </a:lnTo>
                <a:lnTo>
                  <a:pt x="610837" y="546760"/>
                </a:lnTo>
                <a:lnTo>
                  <a:pt x="579939" y="579389"/>
                </a:lnTo>
                <a:lnTo>
                  <a:pt x="547310" y="610287"/>
                </a:lnTo>
                <a:lnTo>
                  <a:pt x="513025" y="639376"/>
                </a:lnTo>
                <a:lnTo>
                  <a:pt x="477163" y="666580"/>
                </a:lnTo>
                <a:lnTo>
                  <a:pt x="439799" y="691821"/>
                </a:lnTo>
                <a:lnTo>
                  <a:pt x="401011" y="715024"/>
                </a:lnTo>
                <a:lnTo>
                  <a:pt x="360876" y="736111"/>
                </a:lnTo>
                <a:lnTo>
                  <a:pt x="319469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69" y="813890"/>
                </a:lnTo>
                <a:lnTo>
                  <a:pt x="48653" y="818012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62811" y="341375"/>
            <a:ext cx="7031736" cy="121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66076" y="341375"/>
            <a:ext cx="879348" cy="1219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14602" y="498475"/>
            <a:ext cx="6329680" cy="655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Floor </a:t>
            </a:r>
            <a:r>
              <a:rPr spc="-25" dirty="0"/>
              <a:t>Area </a:t>
            </a:r>
            <a:r>
              <a:rPr spc="-5" dirty="0"/>
              <a:t>Ratio</a:t>
            </a:r>
            <a:r>
              <a:rPr spc="-430" dirty="0"/>
              <a:t> </a:t>
            </a:r>
            <a:r>
              <a:rPr spc="-5" dirty="0"/>
              <a:t>Calculation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916938" y="1477898"/>
            <a:ext cx="6934834" cy="4568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190" marR="260350" indent="-237490">
              <a:lnSpc>
                <a:spcPct val="100000"/>
              </a:lnSpc>
              <a:buClr>
                <a:srgbClr val="3891A7"/>
              </a:buClr>
              <a:buFont typeface="Verdana"/>
              <a:buChar char="◦"/>
              <a:tabLst>
                <a:tab pos="250825" algn="l"/>
              </a:tabLst>
            </a:pPr>
            <a:r>
              <a:rPr sz="3200" dirty="0">
                <a:latin typeface="Gill Sans MT"/>
                <a:cs typeface="Gill Sans MT"/>
              </a:rPr>
              <a:t>The floor </a:t>
            </a:r>
            <a:r>
              <a:rPr sz="3200" spc="-15" dirty="0">
                <a:latin typeface="Gill Sans MT"/>
                <a:cs typeface="Gill Sans MT"/>
              </a:rPr>
              <a:t>area </a:t>
            </a:r>
            <a:r>
              <a:rPr sz="3200" dirty="0">
                <a:latin typeface="Gill Sans MT"/>
                <a:cs typeface="Gill Sans MT"/>
              </a:rPr>
              <a:t>ratio </a:t>
            </a:r>
            <a:r>
              <a:rPr sz="3200" spc="-35" dirty="0">
                <a:latin typeface="Gill Sans MT"/>
                <a:cs typeface="Gill Sans MT"/>
              </a:rPr>
              <a:t>(FAR) </a:t>
            </a:r>
            <a:r>
              <a:rPr sz="3200" dirty="0">
                <a:latin typeface="Gill Sans MT"/>
                <a:cs typeface="Gill Sans MT"/>
              </a:rPr>
              <a:t>is</a:t>
            </a:r>
            <a:r>
              <a:rPr sz="3200" spc="-7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calculated  </a:t>
            </a:r>
            <a:r>
              <a:rPr sz="3200" spc="-15" dirty="0">
                <a:latin typeface="Gill Sans MT"/>
                <a:cs typeface="Gill Sans MT"/>
              </a:rPr>
              <a:t>by </a:t>
            </a:r>
            <a:r>
              <a:rPr sz="3200" dirty="0">
                <a:latin typeface="Gill Sans MT"/>
                <a:cs typeface="Gill Sans MT"/>
              </a:rPr>
              <a:t>dividing the </a:t>
            </a:r>
            <a:r>
              <a:rPr sz="3200" spc="-5" dirty="0">
                <a:latin typeface="Gill Sans MT"/>
                <a:cs typeface="Gill Sans MT"/>
              </a:rPr>
              <a:t>total </a:t>
            </a:r>
            <a:r>
              <a:rPr sz="3200" dirty="0">
                <a:latin typeface="Gill Sans MT"/>
                <a:cs typeface="Gill Sans MT"/>
              </a:rPr>
              <a:t>floor </a:t>
            </a:r>
            <a:r>
              <a:rPr sz="3200" spc="-15" dirty="0">
                <a:latin typeface="Gill Sans MT"/>
                <a:cs typeface="Gill Sans MT"/>
              </a:rPr>
              <a:t>area by </a:t>
            </a:r>
            <a:r>
              <a:rPr sz="3200" dirty="0">
                <a:latin typeface="Gill Sans MT"/>
                <a:cs typeface="Gill Sans MT"/>
              </a:rPr>
              <a:t>the  total land</a:t>
            </a:r>
            <a:r>
              <a:rPr sz="3200" spc="-135" dirty="0">
                <a:latin typeface="Gill Sans MT"/>
                <a:cs typeface="Gill Sans MT"/>
              </a:rPr>
              <a:t> </a:t>
            </a:r>
            <a:r>
              <a:rPr sz="3200" spc="-10" dirty="0">
                <a:latin typeface="Gill Sans MT"/>
                <a:cs typeface="Gill Sans MT"/>
              </a:rPr>
              <a:t>area.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3891A7"/>
              </a:buClr>
              <a:buFont typeface="Verdana"/>
              <a:buChar char="◦"/>
            </a:pPr>
            <a:endParaRPr sz="4350">
              <a:latin typeface="Times New Roman"/>
              <a:cs typeface="Times New Roman"/>
            </a:endParaRPr>
          </a:p>
          <a:p>
            <a:pPr marL="250190" marR="5080" indent="-237490">
              <a:lnSpc>
                <a:spcPct val="100000"/>
              </a:lnSpc>
              <a:buClr>
                <a:srgbClr val="3891A7"/>
              </a:buClr>
              <a:buFont typeface="Verdana"/>
              <a:buChar char="◦"/>
              <a:tabLst>
                <a:tab pos="250825" algn="l"/>
                <a:tab pos="3601720" algn="l"/>
                <a:tab pos="4410710" algn="l"/>
              </a:tabLst>
            </a:pPr>
            <a:r>
              <a:rPr sz="3200" dirty="0">
                <a:latin typeface="Gill Sans MT"/>
                <a:cs typeface="Gill Sans MT"/>
              </a:rPr>
              <a:t>Example: A two-story building has 2,500  sq. ft.</a:t>
            </a:r>
            <a:r>
              <a:rPr sz="3200" spc="-64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on each </a:t>
            </a:r>
            <a:r>
              <a:rPr sz="3200" spc="-55" dirty="0">
                <a:latin typeface="Gill Sans MT"/>
                <a:cs typeface="Gill Sans MT"/>
              </a:rPr>
              <a:t>floor,	</a:t>
            </a:r>
            <a:r>
              <a:rPr sz="3200" spc="-10" dirty="0">
                <a:latin typeface="Gill Sans MT"/>
                <a:cs typeface="Gill Sans MT"/>
              </a:rPr>
              <a:t>for </a:t>
            </a:r>
            <a:r>
              <a:rPr sz="3200" dirty="0">
                <a:latin typeface="Gill Sans MT"/>
                <a:cs typeface="Gill Sans MT"/>
              </a:rPr>
              <a:t>a</a:t>
            </a:r>
            <a:r>
              <a:rPr sz="3200" spc="-6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total</a:t>
            </a:r>
            <a:r>
              <a:rPr sz="3200" spc="-5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floor  </a:t>
            </a:r>
            <a:r>
              <a:rPr sz="3200" spc="-15" dirty="0">
                <a:latin typeface="Gill Sans MT"/>
                <a:cs typeface="Gill Sans MT"/>
              </a:rPr>
              <a:t>area </a:t>
            </a:r>
            <a:r>
              <a:rPr sz="3200" dirty="0">
                <a:latin typeface="Gill Sans MT"/>
                <a:cs typeface="Gill Sans MT"/>
              </a:rPr>
              <a:t>of 5,000 sq. ft. The building sits on  a </a:t>
            </a:r>
            <a:r>
              <a:rPr sz="3200" spc="-5" dirty="0">
                <a:latin typeface="Gill Sans MT"/>
                <a:cs typeface="Gill Sans MT"/>
              </a:rPr>
              <a:t>lot </a:t>
            </a:r>
            <a:r>
              <a:rPr sz="3200" dirty="0">
                <a:latin typeface="Gill Sans MT"/>
                <a:cs typeface="Gill Sans MT"/>
              </a:rPr>
              <a:t>that </a:t>
            </a:r>
            <a:r>
              <a:rPr sz="3200" spc="-5" dirty="0">
                <a:latin typeface="Gill Sans MT"/>
                <a:cs typeface="Gill Sans MT"/>
              </a:rPr>
              <a:t>is </a:t>
            </a:r>
            <a:r>
              <a:rPr sz="3200" dirty="0">
                <a:latin typeface="Gill Sans MT"/>
                <a:cs typeface="Gill Sans MT"/>
              </a:rPr>
              <a:t>8,000</a:t>
            </a:r>
            <a:r>
              <a:rPr sz="3200" spc="-2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sq.</a:t>
            </a:r>
            <a:r>
              <a:rPr sz="3200" spc="-32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ft..	The</a:t>
            </a:r>
            <a:r>
              <a:rPr sz="3200" spc="-85" dirty="0">
                <a:latin typeface="Gill Sans MT"/>
                <a:cs typeface="Gill Sans MT"/>
              </a:rPr>
              <a:t> </a:t>
            </a:r>
            <a:r>
              <a:rPr sz="3200" spc="-55" dirty="0">
                <a:latin typeface="Gill Sans MT"/>
                <a:cs typeface="Gill Sans MT"/>
              </a:rPr>
              <a:t>FAR </a:t>
            </a:r>
            <a:r>
              <a:rPr sz="3200" dirty="0">
                <a:latin typeface="Gill Sans MT"/>
                <a:cs typeface="Gill Sans MT"/>
              </a:rPr>
              <a:t> </a:t>
            </a:r>
            <a:r>
              <a:rPr sz="3200" spc="-5" dirty="0">
                <a:latin typeface="Gill Sans MT"/>
                <a:cs typeface="Gill Sans MT"/>
              </a:rPr>
              <a:t>calculation is:</a:t>
            </a:r>
            <a:r>
              <a:rPr sz="3200" spc="-38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5,000/8,000=0.625.</a:t>
            </a:r>
            <a:endParaRPr sz="3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3" y="818012"/>
                </a:lnTo>
                <a:lnTo>
                  <a:pt x="96069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69" y="755005"/>
                </a:lnTo>
                <a:lnTo>
                  <a:pt x="360876" y="736111"/>
                </a:lnTo>
                <a:lnTo>
                  <a:pt x="401011" y="715024"/>
                </a:lnTo>
                <a:lnTo>
                  <a:pt x="439799" y="691821"/>
                </a:lnTo>
                <a:lnTo>
                  <a:pt x="477163" y="666580"/>
                </a:lnTo>
                <a:lnTo>
                  <a:pt x="513025" y="639376"/>
                </a:lnTo>
                <a:lnTo>
                  <a:pt x="547310" y="610287"/>
                </a:lnTo>
                <a:lnTo>
                  <a:pt x="579939" y="579389"/>
                </a:lnTo>
                <a:lnTo>
                  <a:pt x="610837" y="546760"/>
                </a:lnTo>
                <a:lnTo>
                  <a:pt x="639926" y="512477"/>
                </a:lnTo>
                <a:lnTo>
                  <a:pt x="667130" y="476615"/>
                </a:lnTo>
                <a:lnTo>
                  <a:pt x="692371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3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3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1" y="439253"/>
                </a:lnTo>
                <a:lnTo>
                  <a:pt x="667130" y="476615"/>
                </a:lnTo>
                <a:lnTo>
                  <a:pt x="639926" y="512477"/>
                </a:lnTo>
                <a:lnTo>
                  <a:pt x="610837" y="546760"/>
                </a:lnTo>
                <a:lnTo>
                  <a:pt x="579939" y="579389"/>
                </a:lnTo>
                <a:lnTo>
                  <a:pt x="547310" y="610287"/>
                </a:lnTo>
                <a:lnTo>
                  <a:pt x="513025" y="639376"/>
                </a:lnTo>
                <a:lnTo>
                  <a:pt x="477163" y="666580"/>
                </a:lnTo>
                <a:lnTo>
                  <a:pt x="439799" y="691821"/>
                </a:lnTo>
                <a:lnTo>
                  <a:pt x="401011" y="715024"/>
                </a:lnTo>
                <a:lnTo>
                  <a:pt x="360876" y="736111"/>
                </a:lnTo>
                <a:lnTo>
                  <a:pt x="319469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69" y="813890"/>
                </a:lnTo>
                <a:lnTo>
                  <a:pt x="48653" y="818012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62811" y="341375"/>
            <a:ext cx="2023872" cy="121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58211" y="341375"/>
            <a:ext cx="1424939" cy="1219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54679" y="341375"/>
            <a:ext cx="4454652" cy="1219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80859" y="341375"/>
            <a:ext cx="879348" cy="1219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514602" y="498475"/>
            <a:ext cx="5744845" cy="655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The d(4) </a:t>
            </a:r>
            <a:r>
              <a:rPr spc="-35" dirty="0"/>
              <a:t>Variance</a:t>
            </a:r>
            <a:r>
              <a:rPr spc="-680" dirty="0"/>
              <a:t> </a:t>
            </a:r>
            <a:r>
              <a:rPr spc="-45" dirty="0"/>
              <a:t>(cont’d)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596897" y="1477898"/>
            <a:ext cx="7113905" cy="3978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5080" indent="-283210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dirty="0">
                <a:latin typeface="Gill Sans MT"/>
                <a:cs typeface="Gill Sans MT"/>
              </a:rPr>
              <a:t>An </a:t>
            </a:r>
            <a:r>
              <a:rPr sz="3200" spc="-55" dirty="0">
                <a:latin typeface="Gill Sans MT"/>
                <a:cs typeface="Gill Sans MT"/>
              </a:rPr>
              <a:t>FAR </a:t>
            </a:r>
            <a:r>
              <a:rPr sz="3200" dirty="0">
                <a:latin typeface="Gill Sans MT"/>
                <a:cs typeface="Gill Sans MT"/>
              </a:rPr>
              <a:t>of 0.25 means that the floor</a:t>
            </a:r>
            <a:r>
              <a:rPr sz="3200" spc="-80" dirty="0">
                <a:latin typeface="Gill Sans MT"/>
                <a:cs typeface="Gill Sans MT"/>
              </a:rPr>
              <a:t> </a:t>
            </a:r>
            <a:r>
              <a:rPr sz="3200" spc="-15" dirty="0">
                <a:latin typeface="Gill Sans MT"/>
                <a:cs typeface="Gill Sans MT"/>
              </a:rPr>
              <a:t>area  </a:t>
            </a:r>
            <a:r>
              <a:rPr sz="3200" dirty="0">
                <a:latin typeface="Gill Sans MT"/>
                <a:cs typeface="Gill Sans MT"/>
              </a:rPr>
              <a:t>on a one </a:t>
            </a:r>
            <a:r>
              <a:rPr sz="3200" spc="-15" dirty="0">
                <a:latin typeface="Gill Sans MT"/>
                <a:cs typeface="Gill Sans MT"/>
              </a:rPr>
              <a:t>acre </a:t>
            </a:r>
            <a:r>
              <a:rPr sz="3200" spc="-5" dirty="0">
                <a:latin typeface="Gill Sans MT"/>
                <a:cs typeface="Gill Sans MT"/>
              </a:rPr>
              <a:t>lot </a:t>
            </a:r>
            <a:r>
              <a:rPr sz="3200" dirty="0">
                <a:latin typeface="Gill Sans MT"/>
                <a:cs typeface="Gill Sans MT"/>
              </a:rPr>
              <a:t>can be up to ¼ of an  </a:t>
            </a:r>
            <a:r>
              <a:rPr sz="3200" spc="-15" dirty="0">
                <a:latin typeface="Gill Sans MT"/>
                <a:cs typeface="Gill Sans MT"/>
              </a:rPr>
              <a:t>acre </a:t>
            </a:r>
            <a:r>
              <a:rPr sz="3200" dirty="0">
                <a:latin typeface="Gill Sans MT"/>
                <a:cs typeface="Gill Sans MT"/>
              </a:rPr>
              <a:t>or the floor </a:t>
            </a:r>
            <a:r>
              <a:rPr sz="3200" spc="-15" dirty="0">
                <a:latin typeface="Gill Sans MT"/>
                <a:cs typeface="Gill Sans MT"/>
              </a:rPr>
              <a:t>area </a:t>
            </a:r>
            <a:r>
              <a:rPr sz="3200" dirty="0">
                <a:latin typeface="Gill Sans MT"/>
                <a:cs typeface="Gill Sans MT"/>
              </a:rPr>
              <a:t>of a 10,000 </a:t>
            </a:r>
            <a:r>
              <a:rPr sz="3200" spc="-10" dirty="0">
                <a:latin typeface="Gill Sans MT"/>
                <a:cs typeface="Gill Sans MT"/>
              </a:rPr>
              <a:t>square  foot </a:t>
            </a:r>
            <a:r>
              <a:rPr sz="3200" spc="-5" dirty="0">
                <a:latin typeface="Gill Sans MT"/>
                <a:cs typeface="Gill Sans MT"/>
              </a:rPr>
              <a:t>lot </a:t>
            </a:r>
            <a:r>
              <a:rPr sz="3200" dirty="0">
                <a:latin typeface="Gill Sans MT"/>
                <a:cs typeface="Gill Sans MT"/>
              </a:rPr>
              <a:t>can be up to and including 2,500  </a:t>
            </a:r>
            <a:r>
              <a:rPr sz="3200" spc="-10" dirty="0">
                <a:latin typeface="Gill Sans MT"/>
                <a:cs typeface="Gill Sans MT"/>
              </a:rPr>
              <a:t>square</a:t>
            </a:r>
            <a:r>
              <a:rPr sz="3200" spc="-100" dirty="0">
                <a:latin typeface="Gill Sans MT"/>
                <a:cs typeface="Gill Sans MT"/>
              </a:rPr>
              <a:t> </a:t>
            </a:r>
            <a:r>
              <a:rPr sz="3200" spc="-10" dirty="0">
                <a:latin typeface="Gill Sans MT"/>
                <a:cs typeface="Gill Sans MT"/>
              </a:rPr>
              <a:t>feet.</a:t>
            </a:r>
            <a:endParaRPr sz="3200">
              <a:latin typeface="Gill Sans MT"/>
              <a:cs typeface="Gill Sans MT"/>
            </a:endParaRPr>
          </a:p>
          <a:p>
            <a:pPr marL="295910" marR="271780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spc="-5" dirty="0">
                <a:latin typeface="Gill Sans MT"/>
                <a:cs typeface="Gill Sans MT"/>
              </a:rPr>
              <a:t>if </a:t>
            </a:r>
            <a:r>
              <a:rPr sz="3200" dirty="0">
                <a:latin typeface="Gill Sans MT"/>
                <a:cs typeface="Gill Sans MT"/>
              </a:rPr>
              <a:t>an </a:t>
            </a:r>
            <a:r>
              <a:rPr sz="3200" spc="-5" dirty="0">
                <a:latin typeface="Gill Sans MT"/>
                <a:cs typeface="Gill Sans MT"/>
              </a:rPr>
              <a:t>application is </a:t>
            </a:r>
            <a:r>
              <a:rPr sz="3200" spc="-25" dirty="0">
                <a:latin typeface="Gill Sans MT"/>
                <a:cs typeface="Gill Sans MT"/>
              </a:rPr>
              <a:t>over </a:t>
            </a:r>
            <a:r>
              <a:rPr sz="3200" dirty="0">
                <a:latin typeface="Gill Sans MT"/>
                <a:cs typeface="Gill Sans MT"/>
              </a:rPr>
              <a:t>the </a:t>
            </a:r>
            <a:r>
              <a:rPr sz="3200" spc="-5" dirty="0">
                <a:latin typeface="Gill Sans MT"/>
                <a:cs typeface="Gill Sans MT"/>
              </a:rPr>
              <a:t>maximum  </a:t>
            </a:r>
            <a:r>
              <a:rPr sz="3200" dirty="0">
                <a:latin typeface="Gill Sans MT"/>
                <a:cs typeface="Gill Sans MT"/>
              </a:rPr>
              <a:t>floor </a:t>
            </a:r>
            <a:r>
              <a:rPr sz="3200" spc="-15" dirty="0">
                <a:latin typeface="Gill Sans MT"/>
                <a:cs typeface="Gill Sans MT"/>
              </a:rPr>
              <a:t>area by </a:t>
            </a:r>
            <a:r>
              <a:rPr sz="3200" spc="-10" dirty="0">
                <a:latin typeface="Gill Sans MT"/>
                <a:cs typeface="Gill Sans MT"/>
              </a:rPr>
              <a:t>only </a:t>
            </a:r>
            <a:r>
              <a:rPr sz="3200" dirty="0">
                <a:latin typeface="Gill Sans MT"/>
                <a:cs typeface="Gill Sans MT"/>
              </a:rPr>
              <a:t>a small amount, </a:t>
            </a:r>
            <a:r>
              <a:rPr sz="3200" spc="-5" dirty="0">
                <a:latin typeface="Gill Sans MT"/>
                <a:cs typeface="Gill Sans MT"/>
              </a:rPr>
              <a:t>it</a:t>
            </a:r>
            <a:r>
              <a:rPr sz="3200" spc="-47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still  becomes a “d(4)”</a:t>
            </a:r>
            <a:r>
              <a:rPr sz="3200" spc="-409" dirty="0">
                <a:latin typeface="Gill Sans MT"/>
                <a:cs typeface="Gill Sans MT"/>
              </a:rPr>
              <a:t> </a:t>
            </a:r>
            <a:r>
              <a:rPr sz="3200" spc="5" dirty="0">
                <a:latin typeface="Gill Sans MT"/>
                <a:cs typeface="Gill Sans MT"/>
              </a:rPr>
              <a:t>variance.</a:t>
            </a:r>
            <a:endParaRPr sz="3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3" y="818012"/>
                </a:lnTo>
                <a:lnTo>
                  <a:pt x="96069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69" y="755005"/>
                </a:lnTo>
                <a:lnTo>
                  <a:pt x="360876" y="736111"/>
                </a:lnTo>
                <a:lnTo>
                  <a:pt x="401011" y="715024"/>
                </a:lnTo>
                <a:lnTo>
                  <a:pt x="439799" y="691821"/>
                </a:lnTo>
                <a:lnTo>
                  <a:pt x="477163" y="666580"/>
                </a:lnTo>
                <a:lnTo>
                  <a:pt x="513025" y="639376"/>
                </a:lnTo>
                <a:lnTo>
                  <a:pt x="547310" y="610287"/>
                </a:lnTo>
                <a:lnTo>
                  <a:pt x="579939" y="579389"/>
                </a:lnTo>
                <a:lnTo>
                  <a:pt x="610837" y="546760"/>
                </a:lnTo>
                <a:lnTo>
                  <a:pt x="639926" y="512477"/>
                </a:lnTo>
                <a:lnTo>
                  <a:pt x="667130" y="476615"/>
                </a:lnTo>
                <a:lnTo>
                  <a:pt x="692371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3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3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1" y="439253"/>
                </a:lnTo>
                <a:lnTo>
                  <a:pt x="667130" y="476615"/>
                </a:lnTo>
                <a:lnTo>
                  <a:pt x="639926" y="512477"/>
                </a:lnTo>
                <a:lnTo>
                  <a:pt x="610837" y="546760"/>
                </a:lnTo>
                <a:lnTo>
                  <a:pt x="579939" y="579389"/>
                </a:lnTo>
                <a:lnTo>
                  <a:pt x="547310" y="610287"/>
                </a:lnTo>
                <a:lnTo>
                  <a:pt x="513025" y="639376"/>
                </a:lnTo>
                <a:lnTo>
                  <a:pt x="477163" y="666580"/>
                </a:lnTo>
                <a:lnTo>
                  <a:pt x="439799" y="691821"/>
                </a:lnTo>
                <a:lnTo>
                  <a:pt x="401011" y="715024"/>
                </a:lnTo>
                <a:lnTo>
                  <a:pt x="360876" y="736111"/>
                </a:lnTo>
                <a:lnTo>
                  <a:pt x="319469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69" y="813890"/>
                </a:lnTo>
                <a:lnTo>
                  <a:pt x="48653" y="818012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62811" y="341375"/>
            <a:ext cx="4898136" cy="121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32476" y="341375"/>
            <a:ext cx="879348" cy="1219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14602" y="498475"/>
            <a:ext cx="4042410" cy="655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The (d)5</a:t>
            </a:r>
            <a:r>
              <a:rPr spc="490" dirty="0"/>
              <a:t> </a:t>
            </a:r>
            <a:r>
              <a:rPr spc="-35" dirty="0"/>
              <a:t>Variance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96897" y="1477517"/>
            <a:ext cx="7171055" cy="4542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425450" indent="-283210" algn="just">
              <a:lnSpc>
                <a:spcPct val="9000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dirty="0">
                <a:solidFill>
                  <a:srgbClr val="000090"/>
                </a:solidFill>
                <a:latin typeface="Gill Sans MT"/>
                <a:cs typeface="Gill Sans MT"/>
              </a:rPr>
              <a:t>an </a:t>
            </a:r>
            <a:r>
              <a:rPr sz="3200" spc="-5" dirty="0">
                <a:solidFill>
                  <a:srgbClr val="000090"/>
                </a:solidFill>
                <a:latin typeface="Gill Sans MT"/>
                <a:cs typeface="Gill Sans MT"/>
              </a:rPr>
              <a:t>increase in </a:t>
            </a:r>
            <a:r>
              <a:rPr sz="3200" dirty="0">
                <a:solidFill>
                  <a:srgbClr val="000090"/>
                </a:solidFill>
                <a:latin typeface="Gill Sans MT"/>
                <a:cs typeface="Gill Sans MT"/>
              </a:rPr>
              <a:t>the permitted density as  defined </a:t>
            </a:r>
            <a:r>
              <a:rPr sz="3200" spc="-5" dirty="0">
                <a:solidFill>
                  <a:srgbClr val="000090"/>
                </a:solidFill>
                <a:latin typeface="Gill Sans MT"/>
                <a:cs typeface="Gill Sans MT"/>
              </a:rPr>
              <a:t>in </a:t>
            </a:r>
            <a:r>
              <a:rPr sz="3200" dirty="0">
                <a:solidFill>
                  <a:srgbClr val="000090"/>
                </a:solidFill>
                <a:latin typeface="Gill Sans MT"/>
                <a:cs typeface="Gill Sans MT"/>
              </a:rPr>
              <a:t>section 3.1 of </a:t>
            </a:r>
            <a:r>
              <a:rPr sz="3200" spc="-55" dirty="0">
                <a:solidFill>
                  <a:srgbClr val="000090"/>
                </a:solidFill>
                <a:latin typeface="Gill Sans MT"/>
                <a:cs typeface="Gill Sans MT"/>
              </a:rPr>
              <a:t>P.L.1975,</a:t>
            </a:r>
            <a:r>
              <a:rPr sz="3200" spc="-425" dirty="0">
                <a:solidFill>
                  <a:srgbClr val="000090"/>
                </a:solidFill>
                <a:latin typeface="Gill Sans MT"/>
                <a:cs typeface="Gill Sans MT"/>
              </a:rPr>
              <a:t> </a:t>
            </a:r>
            <a:r>
              <a:rPr sz="3200" spc="10" dirty="0">
                <a:solidFill>
                  <a:srgbClr val="000090"/>
                </a:solidFill>
                <a:latin typeface="Gill Sans MT"/>
                <a:cs typeface="Gill Sans MT"/>
              </a:rPr>
              <a:t>c.291  </a:t>
            </a:r>
            <a:r>
              <a:rPr sz="3200" spc="5" dirty="0">
                <a:solidFill>
                  <a:srgbClr val="000090"/>
                </a:solidFill>
                <a:latin typeface="Gill Sans MT"/>
                <a:cs typeface="Gill Sans MT"/>
              </a:rPr>
              <a:t>(C.40:55D-4),…</a:t>
            </a:r>
            <a:endParaRPr sz="3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3200" dirty="0">
                <a:solidFill>
                  <a:srgbClr val="008000"/>
                </a:solidFill>
                <a:latin typeface="Gill Sans MT"/>
                <a:cs typeface="Gill Sans MT"/>
              </a:rPr>
              <a:t>MLUL</a:t>
            </a:r>
            <a:r>
              <a:rPr sz="3200" spc="-70" dirty="0">
                <a:solidFill>
                  <a:srgbClr val="008000"/>
                </a:solidFill>
                <a:latin typeface="Gill Sans MT"/>
                <a:cs typeface="Gill Sans MT"/>
              </a:rPr>
              <a:t> </a:t>
            </a:r>
            <a:r>
              <a:rPr sz="3200" dirty="0">
                <a:solidFill>
                  <a:srgbClr val="008000"/>
                </a:solidFill>
                <a:latin typeface="Gill Sans MT"/>
                <a:cs typeface="Gill Sans MT"/>
              </a:rPr>
              <a:t>Definition:</a:t>
            </a:r>
            <a:endParaRPr sz="3200">
              <a:latin typeface="Gill Sans MT"/>
              <a:cs typeface="Gill Sans MT"/>
            </a:endParaRPr>
          </a:p>
          <a:p>
            <a:pPr marL="12700" marR="5080">
              <a:lnSpc>
                <a:spcPct val="90000"/>
              </a:lnSpc>
              <a:spcBef>
                <a:spcPts val="595"/>
              </a:spcBef>
            </a:pPr>
            <a:r>
              <a:rPr sz="3200" i="1" dirty="0">
                <a:latin typeface="Gill Sans MT"/>
                <a:cs typeface="Gill Sans MT"/>
              </a:rPr>
              <a:t>"Density" </a:t>
            </a:r>
            <a:r>
              <a:rPr sz="3200" i="1" spc="-5" dirty="0">
                <a:latin typeface="Gill Sans MT"/>
                <a:cs typeface="Gill Sans MT"/>
              </a:rPr>
              <a:t>means </a:t>
            </a:r>
            <a:r>
              <a:rPr sz="3200" i="1" dirty="0">
                <a:latin typeface="Gill Sans MT"/>
                <a:cs typeface="Gill Sans MT"/>
              </a:rPr>
              <a:t>the </a:t>
            </a:r>
            <a:r>
              <a:rPr sz="3200" i="1" spc="-5" dirty="0">
                <a:latin typeface="Gill Sans MT"/>
                <a:cs typeface="Gill Sans MT"/>
              </a:rPr>
              <a:t>permitted number of  dwelling units per </a:t>
            </a:r>
            <a:r>
              <a:rPr sz="3200" i="1" spc="-15" dirty="0">
                <a:latin typeface="Gill Sans MT"/>
                <a:cs typeface="Gill Sans MT"/>
              </a:rPr>
              <a:t>gross </a:t>
            </a:r>
            <a:r>
              <a:rPr sz="3200" i="1" spc="-10" dirty="0">
                <a:latin typeface="Gill Sans MT"/>
                <a:cs typeface="Gill Sans MT"/>
              </a:rPr>
              <a:t>area </a:t>
            </a:r>
            <a:r>
              <a:rPr sz="3200" i="1" spc="-5" dirty="0">
                <a:latin typeface="Gill Sans MT"/>
                <a:cs typeface="Gill Sans MT"/>
              </a:rPr>
              <a:t>of land that </a:t>
            </a:r>
            <a:r>
              <a:rPr sz="3200" i="1" dirty="0">
                <a:latin typeface="Gill Sans MT"/>
                <a:cs typeface="Gill Sans MT"/>
              </a:rPr>
              <a:t>is the  subject </a:t>
            </a:r>
            <a:r>
              <a:rPr sz="3200" i="1" spc="-5" dirty="0">
                <a:latin typeface="Gill Sans MT"/>
                <a:cs typeface="Gill Sans MT"/>
              </a:rPr>
              <a:t>of </a:t>
            </a:r>
            <a:r>
              <a:rPr sz="3200" i="1" dirty="0">
                <a:latin typeface="Gill Sans MT"/>
                <a:cs typeface="Gill Sans MT"/>
              </a:rPr>
              <a:t>an </a:t>
            </a:r>
            <a:r>
              <a:rPr sz="3200" i="1" spc="-5" dirty="0">
                <a:latin typeface="Gill Sans MT"/>
                <a:cs typeface="Gill Sans MT"/>
              </a:rPr>
              <a:t>application </a:t>
            </a:r>
            <a:r>
              <a:rPr sz="3200" i="1" spc="-20" dirty="0">
                <a:latin typeface="Gill Sans MT"/>
                <a:cs typeface="Gill Sans MT"/>
              </a:rPr>
              <a:t>for </a:t>
            </a:r>
            <a:r>
              <a:rPr sz="3200" i="1" spc="-5" dirty="0">
                <a:latin typeface="Gill Sans MT"/>
                <a:cs typeface="Gill Sans MT"/>
              </a:rPr>
              <a:t>development,  </a:t>
            </a:r>
            <a:r>
              <a:rPr sz="3200" i="1" dirty="0">
                <a:latin typeface="Gill Sans MT"/>
                <a:cs typeface="Gill Sans MT"/>
              </a:rPr>
              <a:t>including </a:t>
            </a:r>
            <a:r>
              <a:rPr sz="3200" i="1" spc="-5" dirty="0">
                <a:latin typeface="Gill Sans MT"/>
                <a:cs typeface="Gill Sans MT"/>
              </a:rPr>
              <a:t>noncontiguous land, </a:t>
            </a:r>
            <a:r>
              <a:rPr sz="3200" i="1" dirty="0">
                <a:latin typeface="Gill Sans MT"/>
                <a:cs typeface="Gill Sans MT"/>
              </a:rPr>
              <a:t>if </a:t>
            </a:r>
            <a:r>
              <a:rPr sz="3200" i="1" spc="-5" dirty="0">
                <a:latin typeface="Gill Sans MT"/>
                <a:cs typeface="Gill Sans MT"/>
              </a:rPr>
              <a:t>authorized </a:t>
            </a:r>
            <a:r>
              <a:rPr sz="3200" i="1" spc="-30" dirty="0">
                <a:latin typeface="Gill Sans MT"/>
                <a:cs typeface="Gill Sans MT"/>
              </a:rPr>
              <a:t>by  </a:t>
            </a:r>
            <a:r>
              <a:rPr sz="3200" i="1" spc="-5" dirty="0">
                <a:latin typeface="Gill Sans MT"/>
                <a:cs typeface="Gill Sans MT"/>
              </a:rPr>
              <a:t>municipal </a:t>
            </a:r>
            <a:r>
              <a:rPr sz="3200" i="1" spc="-10" dirty="0">
                <a:latin typeface="Gill Sans MT"/>
                <a:cs typeface="Gill Sans MT"/>
              </a:rPr>
              <a:t>ordinance </a:t>
            </a:r>
            <a:r>
              <a:rPr sz="3200" i="1" dirty="0">
                <a:latin typeface="Gill Sans MT"/>
                <a:cs typeface="Gill Sans MT"/>
              </a:rPr>
              <a:t>or </a:t>
            </a:r>
            <a:r>
              <a:rPr sz="3200" i="1" spc="-30" dirty="0">
                <a:latin typeface="Gill Sans MT"/>
                <a:cs typeface="Gill Sans MT"/>
              </a:rPr>
              <a:t>by </a:t>
            </a:r>
            <a:r>
              <a:rPr sz="3200" i="1" dirty="0">
                <a:latin typeface="Gill Sans MT"/>
                <a:cs typeface="Gill Sans MT"/>
              </a:rPr>
              <a:t>a </a:t>
            </a:r>
            <a:r>
              <a:rPr sz="3200" i="1" spc="-5" dirty="0">
                <a:latin typeface="Gill Sans MT"/>
                <a:cs typeface="Gill Sans MT"/>
              </a:rPr>
              <a:t>planned  development.</a:t>
            </a:r>
            <a:endParaRPr sz="3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3" y="818012"/>
                </a:lnTo>
                <a:lnTo>
                  <a:pt x="96069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69" y="755005"/>
                </a:lnTo>
                <a:lnTo>
                  <a:pt x="360876" y="736111"/>
                </a:lnTo>
                <a:lnTo>
                  <a:pt x="401011" y="715024"/>
                </a:lnTo>
                <a:lnTo>
                  <a:pt x="439799" y="691821"/>
                </a:lnTo>
                <a:lnTo>
                  <a:pt x="477163" y="666580"/>
                </a:lnTo>
                <a:lnTo>
                  <a:pt x="513025" y="639376"/>
                </a:lnTo>
                <a:lnTo>
                  <a:pt x="547310" y="610287"/>
                </a:lnTo>
                <a:lnTo>
                  <a:pt x="579939" y="579389"/>
                </a:lnTo>
                <a:lnTo>
                  <a:pt x="610837" y="546760"/>
                </a:lnTo>
                <a:lnTo>
                  <a:pt x="639926" y="512477"/>
                </a:lnTo>
                <a:lnTo>
                  <a:pt x="667130" y="476615"/>
                </a:lnTo>
                <a:lnTo>
                  <a:pt x="692371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3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3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1" y="439253"/>
                </a:lnTo>
                <a:lnTo>
                  <a:pt x="667130" y="476615"/>
                </a:lnTo>
                <a:lnTo>
                  <a:pt x="639926" y="512477"/>
                </a:lnTo>
                <a:lnTo>
                  <a:pt x="610837" y="546760"/>
                </a:lnTo>
                <a:lnTo>
                  <a:pt x="579939" y="579389"/>
                </a:lnTo>
                <a:lnTo>
                  <a:pt x="547310" y="610287"/>
                </a:lnTo>
                <a:lnTo>
                  <a:pt x="513025" y="639376"/>
                </a:lnTo>
                <a:lnTo>
                  <a:pt x="477163" y="666580"/>
                </a:lnTo>
                <a:lnTo>
                  <a:pt x="439799" y="691821"/>
                </a:lnTo>
                <a:lnTo>
                  <a:pt x="401011" y="715024"/>
                </a:lnTo>
                <a:lnTo>
                  <a:pt x="360876" y="736111"/>
                </a:lnTo>
                <a:lnTo>
                  <a:pt x="319469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69" y="813890"/>
                </a:lnTo>
                <a:lnTo>
                  <a:pt x="48653" y="818012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62811" y="341375"/>
            <a:ext cx="6598920" cy="121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33259" y="341375"/>
            <a:ext cx="879348" cy="1219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14602" y="498475"/>
            <a:ext cx="5895975" cy="655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The (d)5 </a:t>
            </a:r>
            <a:r>
              <a:rPr spc="-35" dirty="0"/>
              <a:t>Variance</a:t>
            </a:r>
            <a:r>
              <a:rPr spc="520" dirty="0"/>
              <a:t> </a:t>
            </a:r>
            <a:r>
              <a:rPr spc="-45" dirty="0"/>
              <a:t>(cont’d)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96897" y="1477898"/>
            <a:ext cx="7216775" cy="4568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5080" indent="-283210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dirty="0">
                <a:solidFill>
                  <a:srgbClr val="000090"/>
                </a:solidFill>
                <a:latin typeface="Gill Sans MT"/>
                <a:cs typeface="Gill Sans MT"/>
              </a:rPr>
              <a:t>…except as </a:t>
            </a:r>
            <a:r>
              <a:rPr sz="3200" spc="-5" dirty="0">
                <a:solidFill>
                  <a:srgbClr val="000090"/>
                </a:solidFill>
                <a:latin typeface="Gill Sans MT"/>
                <a:cs typeface="Gill Sans MT"/>
              </a:rPr>
              <a:t>applied </a:t>
            </a:r>
            <a:r>
              <a:rPr sz="3200" dirty="0">
                <a:solidFill>
                  <a:srgbClr val="000090"/>
                </a:solidFill>
                <a:latin typeface="Gill Sans MT"/>
                <a:cs typeface="Gill Sans MT"/>
              </a:rPr>
              <a:t>to the </a:t>
            </a:r>
            <a:r>
              <a:rPr sz="3200" spc="-15" dirty="0">
                <a:solidFill>
                  <a:srgbClr val="000090"/>
                </a:solidFill>
                <a:latin typeface="Gill Sans MT"/>
                <a:cs typeface="Gill Sans MT"/>
              </a:rPr>
              <a:t>required </a:t>
            </a:r>
            <a:r>
              <a:rPr sz="3200" spc="-5" dirty="0">
                <a:solidFill>
                  <a:srgbClr val="000090"/>
                </a:solidFill>
                <a:latin typeface="Gill Sans MT"/>
                <a:cs typeface="Gill Sans MT"/>
              </a:rPr>
              <a:t>lot  </a:t>
            </a:r>
            <a:r>
              <a:rPr sz="3200" spc="-15" dirty="0">
                <a:solidFill>
                  <a:srgbClr val="000090"/>
                </a:solidFill>
                <a:latin typeface="Gill Sans MT"/>
                <a:cs typeface="Gill Sans MT"/>
              </a:rPr>
              <a:t>area </a:t>
            </a:r>
            <a:r>
              <a:rPr sz="3200" spc="-10" dirty="0">
                <a:solidFill>
                  <a:srgbClr val="000090"/>
                </a:solidFill>
                <a:latin typeface="Gill Sans MT"/>
                <a:cs typeface="Gill Sans MT"/>
              </a:rPr>
              <a:t>for </a:t>
            </a:r>
            <a:r>
              <a:rPr sz="3200" dirty="0">
                <a:solidFill>
                  <a:srgbClr val="000090"/>
                </a:solidFill>
                <a:latin typeface="Gill Sans MT"/>
                <a:cs typeface="Gill Sans MT"/>
              </a:rPr>
              <a:t>a </a:t>
            </a:r>
            <a:r>
              <a:rPr sz="3200" spc="-5" dirty="0">
                <a:solidFill>
                  <a:srgbClr val="000090"/>
                </a:solidFill>
                <a:latin typeface="Gill Sans MT"/>
                <a:cs typeface="Gill Sans MT"/>
              </a:rPr>
              <a:t>lot </a:t>
            </a:r>
            <a:r>
              <a:rPr sz="3200" dirty="0">
                <a:solidFill>
                  <a:srgbClr val="000090"/>
                </a:solidFill>
                <a:latin typeface="Gill Sans MT"/>
                <a:cs typeface="Gill Sans MT"/>
              </a:rPr>
              <a:t>or </a:t>
            </a:r>
            <a:r>
              <a:rPr sz="3200" spc="-5" dirty="0">
                <a:solidFill>
                  <a:srgbClr val="000090"/>
                </a:solidFill>
                <a:latin typeface="Gill Sans MT"/>
                <a:cs typeface="Gill Sans MT"/>
              </a:rPr>
              <a:t>lots </a:t>
            </a:r>
            <a:r>
              <a:rPr sz="3200" spc="-15" dirty="0">
                <a:solidFill>
                  <a:srgbClr val="000090"/>
                </a:solidFill>
                <a:latin typeface="Gill Sans MT"/>
                <a:cs typeface="Gill Sans MT"/>
              </a:rPr>
              <a:t>for </a:t>
            </a:r>
            <a:r>
              <a:rPr sz="3200" dirty="0">
                <a:solidFill>
                  <a:srgbClr val="000090"/>
                </a:solidFill>
                <a:latin typeface="Gill Sans MT"/>
                <a:cs typeface="Gill Sans MT"/>
              </a:rPr>
              <a:t>detached one </a:t>
            </a:r>
            <a:r>
              <a:rPr sz="3200" spc="-10" dirty="0">
                <a:solidFill>
                  <a:srgbClr val="000090"/>
                </a:solidFill>
                <a:latin typeface="Gill Sans MT"/>
                <a:cs typeface="Gill Sans MT"/>
              </a:rPr>
              <a:t>or  </a:t>
            </a:r>
            <a:r>
              <a:rPr sz="3200" spc="-20" dirty="0">
                <a:solidFill>
                  <a:srgbClr val="000090"/>
                </a:solidFill>
                <a:latin typeface="Gill Sans MT"/>
                <a:cs typeface="Gill Sans MT"/>
              </a:rPr>
              <a:t>two </a:t>
            </a:r>
            <a:r>
              <a:rPr sz="3200" spc="-10" dirty="0">
                <a:solidFill>
                  <a:srgbClr val="000090"/>
                </a:solidFill>
                <a:latin typeface="Gill Sans MT"/>
                <a:cs typeface="Gill Sans MT"/>
              </a:rPr>
              <a:t>dwelling </a:t>
            </a:r>
            <a:r>
              <a:rPr sz="3200" dirty="0">
                <a:solidFill>
                  <a:srgbClr val="000090"/>
                </a:solidFill>
                <a:latin typeface="Gill Sans MT"/>
                <a:cs typeface="Gill Sans MT"/>
              </a:rPr>
              <a:t>unit buildings, which </a:t>
            </a:r>
            <a:r>
              <a:rPr sz="3200" spc="-5" dirty="0">
                <a:solidFill>
                  <a:srgbClr val="000090"/>
                </a:solidFill>
                <a:latin typeface="Gill Sans MT"/>
                <a:cs typeface="Gill Sans MT"/>
              </a:rPr>
              <a:t>lot </a:t>
            </a:r>
            <a:r>
              <a:rPr sz="3200" dirty="0">
                <a:solidFill>
                  <a:srgbClr val="000090"/>
                </a:solidFill>
                <a:latin typeface="Gill Sans MT"/>
                <a:cs typeface="Gill Sans MT"/>
              </a:rPr>
              <a:t>or  </a:t>
            </a:r>
            <a:r>
              <a:rPr sz="3200" spc="-5" dirty="0">
                <a:solidFill>
                  <a:srgbClr val="000090"/>
                </a:solidFill>
                <a:latin typeface="Gill Sans MT"/>
                <a:cs typeface="Gill Sans MT"/>
              </a:rPr>
              <a:t>lots </a:t>
            </a:r>
            <a:r>
              <a:rPr sz="3200" spc="-20" dirty="0">
                <a:solidFill>
                  <a:srgbClr val="000090"/>
                </a:solidFill>
                <a:latin typeface="Gill Sans MT"/>
                <a:cs typeface="Gill Sans MT"/>
              </a:rPr>
              <a:t>are </a:t>
            </a:r>
            <a:r>
              <a:rPr sz="3200" dirty="0">
                <a:solidFill>
                  <a:srgbClr val="000090"/>
                </a:solidFill>
                <a:latin typeface="Gill Sans MT"/>
                <a:cs typeface="Gill Sans MT"/>
              </a:rPr>
              <a:t>either an </a:t>
            </a:r>
            <a:r>
              <a:rPr sz="3200" spc="-5" dirty="0">
                <a:solidFill>
                  <a:srgbClr val="000090"/>
                </a:solidFill>
                <a:latin typeface="Gill Sans MT"/>
                <a:cs typeface="Gill Sans MT"/>
              </a:rPr>
              <a:t>isolated </a:t>
            </a:r>
            <a:r>
              <a:rPr sz="3200" dirty="0">
                <a:solidFill>
                  <a:srgbClr val="000090"/>
                </a:solidFill>
                <a:latin typeface="Gill Sans MT"/>
                <a:cs typeface="Gill Sans MT"/>
              </a:rPr>
              <a:t>undersized </a:t>
            </a:r>
            <a:r>
              <a:rPr sz="3200" spc="-5" dirty="0">
                <a:solidFill>
                  <a:srgbClr val="000090"/>
                </a:solidFill>
                <a:latin typeface="Gill Sans MT"/>
                <a:cs typeface="Gill Sans MT"/>
              </a:rPr>
              <a:t>lot  </a:t>
            </a:r>
            <a:r>
              <a:rPr sz="3200" dirty="0">
                <a:solidFill>
                  <a:srgbClr val="000090"/>
                </a:solidFill>
                <a:latin typeface="Gill Sans MT"/>
                <a:cs typeface="Gill Sans MT"/>
              </a:rPr>
              <a:t>or </a:t>
            </a:r>
            <a:r>
              <a:rPr sz="3200" spc="-5" dirty="0">
                <a:solidFill>
                  <a:srgbClr val="000090"/>
                </a:solidFill>
                <a:latin typeface="Gill Sans MT"/>
                <a:cs typeface="Gill Sans MT"/>
              </a:rPr>
              <a:t>lots </a:t>
            </a:r>
            <a:r>
              <a:rPr sz="3200" spc="-10" dirty="0">
                <a:solidFill>
                  <a:srgbClr val="000090"/>
                </a:solidFill>
                <a:latin typeface="Gill Sans MT"/>
                <a:cs typeface="Gill Sans MT"/>
              </a:rPr>
              <a:t>resulting </a:t>
            </a:r>
            <a:r>
              <a:rPr sz="3200" spc="-20" dirty="0">
                <a:solidFill>
                  <a:srgbClr val="000090"/>
                </a:solidFill>
                <a:latin typeface="Gill Sans MT"/>
                <a:cs typeface="Gill Sans MT"/>
              </a:rPr>
              <a:t>from </a:t>
            </a:r>
            <a:r>
              <a:rPr sz="3200" dirty="0">
                <a:solidFill>
                  <a:srgbClr val="000090"/>
                </a:solidFill>
                <a:latin typeface="Gill Sans MT"/>
                <a:cs typeface="Gill Sans MT"/>
              </a:rPr>
              <a:t>a minor</a:t>
            </a:r>
            <a:r>
              <a:rPr sz="3200" spc="-95" dirty="0">
                <a:solidFill>
                  <a:srgbClr val="000090"/>
                </a:solidFill>
                <a:latin typeface="Gill Sans MT"/>
                <a:cs typeface="Gill Sans MT"/>
              </a:rPr>
              <a:t> </a:t>
            </a:r>
            <a:r>
              <a:rPr sz="3200" dirty="0">
                <a:solidFill>
                  <a:srgbClr val="000090"/>
                </a:solidFill>
                <a:latin typeface="Gill Sans MT"/>
                <a:cs typeface="Gill Sans MT"/>
              </a:rPr>
              <a:t>subdivision.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3891A7"/>
              </a:buClr>
              <a:buFont typeface="Wingdings 2"/>
              <a:buChar char=""/>
            </a:pPr>
            <a:endParaRPr sz="4350">
              <a:latin typeface="Times New Roman"/>
              <a:cs typeface="Times New Roman"/>
            </a:endParaRPr>
          </a:p>
          <a:p>
            <a:pPr marL="295910" marR="8890" indent="-283210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358140" algn="l"/>
                <a:tab pos="358775" algn="l"/>
              </a:tabLst>
            </a:pPr>
            <a:r>
              <a:rPr sz="3200" dirty="0">
                <a:latin typeface="Gill Sans MT"/>
                <a:cs typeface="Gill Sans MT"/>
              </a:rPr>
              <a:t>This MLUL </a:t>
            </a:r>
            <a:r>
              <a:rPr sz="3200" spc="-5" dirty="0">
                <a:latin typeface="Gill Sans MT"/>
                <a:cs typeface="Gill Sans MT"/>
              </a:rPr>
              <a:t>language </a:t>
            </a:r>
            <a:r>
              <a:rPr sz="3200" spc="-15" dirty="0">
                <a:latin typeface="Gill Sans MT"/>
                <a:cs typeface="Gill Sans MT"/>
              </a:rPr>
              <a:t>provides </a:t>
            </a:r>
            <a:r>
              <a:rPr sz="3200" spc="-10" dirty="0">
                <a:latin typeface="Gill Sans MT"/>
                <a:cs typeface="Gill Sans MT"/>
              </a:rPr>
              <a:t>exemptions  </a:t>
            </a:r>
            <a:r>
              <a:rPr sz="3200" dirty="0">
                <a:latin typeface="Gill Sans MT"/>
                <a:cs typeface="Gill Sans MT"/>
              </a:rPr>
              <a:t>to the </a:t>
            </a:r>
            <a:r>
              <a:rPr sz="3200" spc="-5" dirty="0">
                <a:latin typeface="Gill Sans MT"/>
                <a:cs typeface="Gill Sans MT"/>
              </a:rPr>
              <a:t>(d)5 </a:t>
            </a:r>
            <a:r>
              <a:rPr sz="3200" dirty="0">
                <a:latin typeface="Gill Sans MT"/>
                <a:cs typeface="Gill Sans MT"/>
              </a:rPr>
              <a:t>variance </a:t>
            </a:r>
            <a:r>
              <a:rPr sz="3200" spc="-5" dirty="0">
                <a:latin typeface="Gill Sans MT"/>
                <a:cs typeface="Gill Sans MT"/>
              </a:rPr>
              <a:t>standards in </a:t>
            </a:r>
            <a:r>
              <a:rPr sz="3200" spc="10" dirty="0">
                <a:latin typeface="Gill Sans MT"/>
                <a:cs typeface="Gill Sans MT"/>
              </a:rPr>
              <a:t>certain  </a:t>
            </a:r>
            <a:r>
              <a:rPr sz="3200" dirty="0">
                <a:latin typeface="Gill Sans MT"/>
                <a:cs typeface="Gill Sans MT"/>
              </a:rPr>
              <a:t>small-scale subdivision</a:t>
            </a:r>
            <a:r>
              <a:rPr sz="3200" spc="-114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situations</a:t>
            </a:r>
            <a:endParaRPr sz="3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3" y="818012"/>
                </a:lnTo>
                <a:lnTo>
                  <a:pt x="96069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69" y="755005"/>
                </a:lnTo>
                <a:lnTo>
                  <a:pt x="360876" y="736111"/>
                </a:lnTo>
                <a:lnTo>
                  <a:pt x="401011" y="715024"/>
                </a:lnTo>
                <a:lnTo>
                  <a:pt x="439799" y="691821"/>
                </a:lnTo>
                <a:lnTo>
                  <a:pt x="477163" y="666580"/>
                </a:lnTo>
                <a:lnTo>
                  <a:pt x="513025" y="639376"/>
                </a:lnTo>
                <a:lnTo>
                  <a:pt x="547310" y="610287"/>
                </a:lnTo>
                <a:lnTo>
                  <a:pt x="579939" y="579389"/>
                </a:lnTo>
                <a:lnTo>
                  <a:pt x="610837" y="546760"/>
                </a:lnTo>
                <a:lnTo>
                  <a:pt x="639926" y="512477"/>
                </a:lnTo>
                <a:lnTo>
                  <a:pt x="667130" y="476615"/>
                </a:lnTo>
                <a:lnTo>
                  <a:pt x="692371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3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3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1" y="439253"/>
                </a:lnTo>
                <a:lnTo>
                  <a:pt x="667130" y="476615"/>
                </a:lnTo>
                <a:lnTo>
                  <a:pt x="639926" y="512477"/>
                </a:lnTo>
                <a:lnTo>
                  <a:pt x="610837" y="546760"/>
                </a:lnTo>
                <a:lnTo>
                  <a:pt x="579939" y="579389"/>
                </a:lnTo>
                <a:lnTo>
                  <a:pt x="547310" y="610287"/>
                </a:lnTo>
                <a:lnTo>
                  <a:pt x="513025" y="639376"/>
                </a:lnTo>
                <a:lnTo>
                  <a:pt x="477163" y="666580"/>
                </a:lnTo>
                <a:lnTo>
                  <a:pt x="439799" y="691821"/>
                </a:lnTo>
                <a:lnTo>
                  <a:pt x="401011" y="715024"/>
                </a:lnTo>
                <a:lnTo>
                  <a:pt x="360876" y="736111"/>
                </a:lnTo>
                <a:lnTo>
                  <a:pt x="319469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69" y="813890"/>
                </a:lnTo>
                <a:lnTo>
                  <a:pt x="48653" y="818012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62811" y="341375"/>
            <a:ext cx="5053584" cy="121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87923" y="341375"/>
            <a:ext cx="879348" cy="1219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14602" y="498475"/>
            <a:ext cx="4351655" cy="655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Density</a:t>
            </a:r>
            <a:r>
              <a:rPr spc="-35" dirty="0"/>
              <a:t> </a:t>
            </a:r>
            <a:r>
              <a:rPr spc="-5" dirty="0"/>
              <a:t>Calculation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96897" y="1477898"/>
            <a:ext cx="7160895" cy="4079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5080" indent="-283210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dirty="0">
                <a:latin typeface="Gill Sans MT"/>
                <a:cs typeface="Gill Sans MT"/>
              </a:rPr>
              <a:t>In general, the </a:t>
            </a:r>
            <a:r>
              <a:rPr sz="3200" spc="-30" dirty="0">
                <a:latin typeface="Gill Sans MT"/>
                <a:cs typeface="Gill Sans MT"/>
              </a:rPr>
              <a:t>applicant’s </a:t>
            </a:r>
            <a:r>
              <a:rPr sz="3200" dirty="0">
                <a:latin typeface="Gill Sans MT"/>
                <a:cs typeface="Gill Sans MT"/>
              </a:rPr>
              <a:t>engineer should  </a:t>
            </a:r>
            <a:r>
              <a:rPr sz="3200" spc="-20" dirty="0">
                <a:latin typeface="Gill Sans MT"/>
                <a:cs typeface="Gill Sans MT"/>
              </a:rPr>
              <a:t>provide </a:t>
            </a:r>
            <a:r>
              <a:rPr sz="3200" spc="-5" dirty="0">
                <a:latin typeface="Gill Sans MT"/>
                <a:cs typeface="Gill Sans MT"/>
              </a:rPr>
              <a:t>data </a:t>
            </a:r>
            <a:r>
              <a:rPr sz="3200" dirty="0">
                <a:latin typeface="Gill Sans MT"/>
                <a:cs typeface="Gill Sans MT"/>
              </a:rPr>
              <a:t>indicating </a:t>
            </a:r>
            <a:r>
              <a:rPr sz="3200" spc="-10" dirty="0">
                <a:latin typeface="Gill Sans MT"/>
                <a:cs typeface="Gill Sans MT"/>
              </a:rPr>
              <a:t>how </a:t>
            </a:r>
            <a:r>
              <a:rPr sz="3200" dirty="0">
                <a:latin typeface="Gill Sans MT"/>
                <a:cs typeface="Gill Sans MT"/>
              </a:rPr>
              <a:t>the</a:t>
            </a:r>
            <a:r>
              <a:rPr sz="3200" spc="-65" dirty="0">
                <a:latin typeface="Gill Sans MT"/>
                <a:cs typeface="Gill Sans MT"/>
              </a:rPr>
              <a:t> </a:t>
            </a:r>
            <a:r>
              <a:rPr sz="3200" spc="-10" dirty="0">
                <a:latin typeface="Gill Sans MT"/>
                <a:cs typeface="Gill Sans MT"/>
              </a:rPr>
              <a:t>proposed  development </a:t>
            </a:r>
            <a:r>
              <a:rPr sz="3200" dirty="0">
                <a:latin typeface="Gill Sans MT"/>
                <a:cs typeface="Gill Sans MT"/>
              </a:rPr>
              <a:t>meets the zoning </a:t>
            </a:r>
            <a:r>
              <a:rPr sz="3200" spc="-5" dirty="0">
                <a:latin typeface="Gill Sans MT"/>
                <a:cs typeface="Gill Sans MT"/>
              </a:rPr>
              <a:t>district  standards.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3891A7"/>
              </a:buClr>
              <a:buFont typeface="Wingdings 2"/>
              <a:buChar char=""/>
            </a:pPr>
            <a:endParaRPr sz="4350">
              <a:latin typeface="Times New Roman"/>
              <a:cs typeface="Times New Roman"/>
            </a:endParaRPr>
          </a:p>
          <a:p>
            <a:pPr marL="295910" marR="20955" indent="-283210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spc="-65" dirty="0">
                <a:latin typeface="Gill Sans MT"/>
                <a:cs typeface="Gill Sans MT"/>
              </a:rPr>
              <a:t>However, </a:t>
            </a:r>
            <a:r>
              <a:rPr sz="3200" dirty="0">
                <a:latin typeface="Gill Sans MT"/>
                <a:cs typeface="Gill Sans MT"/>
              </a:rPr>
              <a:t>the planner or zoning official  should </a:t>
            </a:r>
            <a:r>
              <a:rPr sz="3200" spc="-30" dirty="0">
                <a:latin typeface="Gill Sans MT"/>
                <a:cs typeface="Gill Sans MT"/>
              </a:rPr>
              <a:t>always </a:t>
            </a:r>
            <a:r>
              <a:rPr sz="3200" spc="-25" dirty="0">
                <a:latin typeface="Gill Sans MT"/>
                <a:cs typeface="Gill Sans MT"/>
              </a:rPr>
              <a:t>review </a:t>
            </a:r>
            <a:r>
              <a:rPr sz="3200" dirty="0">
                <a:latin typeface="Gill Sans MT"/>
                <a:cs typeface="Gill Sans MT"/>
              </a:rPr>
              <a:t>the </a:t>
            </a:r>
            <a:r>
              <a:rPr sz="3200" spc="-10" dirty="0">
                <a:latin typeface="Gill Sans MT"/>
                <a:cs typeface="Gill Sans MT"/>
              </a:rPr>
              <a:t>figures </a:t>
            </a:r>
            <a:r>
              <a:rPr sz="3200" spc="-15" dirty="0">
                <a:latin typeface="Gill Sans MT"/>
                <a:cs typeface="Gill Sans MT"/>
              </a:rPr>
              <a:t>provided  </a:t>
            </a:r>
            <a:r>
              <a:rPr sz="3200" dirty="0">
                <a:latin typeface="Gill Sans MT"/>
                <a:cs typeface="Gill Sans MT"/>
              </a:rPr>
              <a:t>to confirm</a:t>
            </a:r>
            <a:r>
              <a:rPr sz="3200" spc="-135" dirty="0">
                <a:latin typeface="Gill Sans MT"/>
                <a:cs typeface="Gill Sans MT"/>
              </a:rPr>
              <a:t> </a:t>
            </a:r>
            <a:r>
              <a:rPr sz="3200" spc="5" dirty="0">
                <a:latin typeface="Gill Sans MT"/>
                <a:cs typeface="Gill Sans MT"/>
              </a:rPr>
              <a:t>compliance.</a:t>
            </a:r>
            <a:endParaRPr sz="3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3" y="818012"/>
                </a:lnTo>
                <a:lnTo>
                  <a:pt x="96069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69" y="755005"/>
                </a:lnTo>
                <a:lnTo>
                  <a:pt x="360876" y="736111"/>
                </a:lnTo>
                <a:lnTo>
                  <a:pt x="401011" y="715024"/>
                </a:lnTo>
                <a:lnTo>
                  <a:pt x="439799" y="691821"/>
                </a:lnTo>
                <a:lnTo>
                  <a:pt x="477163" y="666580"/>
                </a:lnTo>
                <a:lnTo>
                  <a:pt x="513025" y="639376"/>
                </a:lnTo>
                <a:lnTo>
                  <a:pt x="547310" y="610287"/>
                </a:lnTo>
                <a:lnTo>
                  <a:pt x="579939" y="579389"/>
                </a:lnTo>
                <a:lnTo>
                  <a:pt x="610837" y="546760"/>
                </a:lnTo>
                <a:lnTo>
                  <a:pt x="639926" y="512477"/>
                </a:lnTo>
                <a:lnTo>
                  <a:pt x="667130" y="476615"/>
                </a:lnTo>
                <a:lnTo>
                  <a:pt x="692371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3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3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1" y="439253"/>
                </a:lnTo>
                <a:lnTo>
                  <a:pt x="667130" y="476615"/>
                </a:lnTo>
                <a:lnTo>
                  <a:pt x="639926" y="512477"/>
                </a:lnTo>
                <a:lnTo>
                  <a:pt x="610837" y="546760"/>
                </a:lnTo>
                <a:lnTo>
                  <a:pt x="579939" y="579389"/>
                </a:lnTo>
                <a:lnTo>
                  <a:pt x="547310" y="610287"/>
                </a:lnTo>
                <a:lnTo>
                  <a:pt x="513025" y="639376"/>
                </a:lnTo>
                <a:lnTo>
                  <a:pt x="477163" y="666580"/>
                </a:lnTo>
                <a:lnTo>
                  <a:pt x="439799" y="691821"/>
                </a:lnTo>
                <a:lnTo>
                  <a:pt x="401011" y="715024"/>
                </a:lnTo>
                <a:lnTo>
                  <a:pt x="360876" y="736111"/>
                </a:lnTo>
                <a:lnTo>
                  <a:pt x="319469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69" y="813890"/>
                </a:lnTo>
                <a:lnTo>
                  <a:pt x="48653" y="818012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62811" y="341375"/>
            <a:ext cx="2577084" cy="121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11423" y="341375"/>
            <a:ext cx="5062728" cy="1219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45680" y="341375"/>
            <a:ext cx="879348" cy="1219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514602" y="498475"/>
            <a:ext cx="6209030" cy="655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Density Calculation</a:t>
            </a:r>
            <a:r>
              <a:rPr spc="15" dirty="0"/>
              <a:t> </a:t>
            </a:r>
            <a:r>
              <a:rPr spc="-45" dirty="0"/>
              <a:t>(cont’d)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44295" indent="-283210">
              <a:lnSpc>
                <a:spcPct val="100000"/>
              </a:lnSpc>
              <a:buClr>
                <a:srgbClr val="3891A7"/>
              </a:buClr>
              <a:buSzPct val="80000"/>
              <a:buFont typeface="Wingdings 2"/>
              <a:buChar char=""/>
              <a:tabLst>
                <a:tab pos="1345565" algn="l"/>
              </a:tabLst>
            </a:pPr>
            <a:r>
              <a:rPr spc="-10" dirty="0"/>
              <a:t>Dwelling </a:t>
            </a:r>
            <a:r>
              <a:rPr dirty="0"/>
              <a:t>units per</a:t>
            </a:r>
            <a:r>
              <a:rPr spc="-40" dirty="0"/>
              <a:t> </a:t>
            </a:r>
            <a:r>
              <a:rPr spc="-20" dirty="0"/>
              <a:t>acre</a:t>
            </a:r>
          </a:p>
          <a:p>
            <a:pPr marL="1618615" marR="91440" lvl="1" indent="-237490">
              <a:lnSpc>
                <a:spcPct val="100000"/>
              </a:lnSpc>
              <a:spcBef>
                <a:spcPts val="615"/>
              </a:spcBef>
              <a:buClr>
                <a:srgbClr val="3891A7"/>
              </a:buClr>
              <a:buFont typeface="Verdana"/>
              <a:buChar char="◦"/>
              <a:tabLst>
                <a:tab pos="1619885" algn="l"/>
              </a:tabLst>
            </a:pPr>
            <a:r>
              <a:rPr sz="2600" dirty="0">
                <a:latin typeface="Gill Sans MT"/>
                <a:cs typeface="Gill Sans MT"/>
              </a:rPr>
              <a:t>the total units </a:t>
            </a:r>
            <a:r>
              <a:rPr sz="2600" spc="-15" dirty="0">
                <a:latin typeface="Gill Sans MT"/>
                <a:cs typeface="Gill Sans MT"/>
              </a:rPr>
              <a:t>are </a:t>
            </a:r>
            <a:r>
              <a:rPr sz="2600" dirty="0">
                <a:latin typeface="Gill Sans MT"/>
                <a:cs typeface="Gill Sans MT"/>
              </a:rPr>
              <a:t>divided </a:t>
            </a:r>
            <a:r>
              <a:rPr sz="2600" spc="-10" dirty="0">
                <a:latin typeface="Gill Sans MT"/>
                <a:cs typeface="Gill Sans MT"/>
              </a:rPr>
              <a:t>by </a:t>
            </a:r>
            <a:r>
              <a:rPr sz="2600" dirty="0">
                <a:latin typeface="Gill Sans MT"/>
                <a:cs typeface="Gill Sans MT"/>
              </a:rPr>
              <a:t>the </a:t>
            </a:r>
            <a:r>
              <a:rPr sz="2600" spc="-5" dirty="0">
                <a:latin typeface="Gill Sans MT"/>
                <a:cs typeface="Gill Sans MT"/>
              </a:rPr>
              <a:t>total </a:t>
            </a:r>
            <a:r>
              <a:rPr sz="2600" dirty="0">
                <a:latin typeface="Gill Sans MT"/>
                <a:cs typeface="Gill Sans MT"/>
              </a:rPr>
              <a:t>site  </a:t>
            </a:r>
            <a:r>
              <a:rPr sz="2600" spc="-5" dirty="0">
                <a:latin typeface="Gill Sans MT"/>
                <a:cs typeface="Gill Sans MT"/>
              </a:rPr>
              <a:t>acreage </a:t>
            </a:r>
            <a:r>
              <a:rPr sz="2600" dirty="0">
                <a:latin typeface="Gill Sans MT"/>
                <a:cs typeface="Gill Sans MT"/>
              </a:rPr>
              <a:t>to calculate the units per acre, and</a:t>
            </a:r>
            <a:r>
              <a:rPr sz="2600" spc="-37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that  number </a:t>
            </a:r>
            <a:r>
              <a:rPr sz="2600" spc="-5" dirty="0">
                <a:latin typeface="Gill Sans MT"/>
                <a:cs typeface="Gill Sans MT"/>
              </a:rPr>
              <a:t>is compared </a:t>
            </a:r>
            <a:r>
              <a:rPr sz="2600" dirty="0">
                <a:latin typeface="Gill Sans MT"/>
                <a:cs typeface="Gill Sans MT"/>
              </a:rPr>
              <a:t>to </a:t>
            </a:r>
            <a:r>
              <a:rPr sz="2600" spc="-5" dirty="0">
                <a:latin typeface="Gill Sans MT"/>
                <a:cs typeface="Gill Sans MT"/>
              </a:rPr>
              <a:t>the </a:t>
            </a:r>
            <a:r>
              <a:rPr sz="2600" dirty="0">
                <a:latin typeface="Gill Sans MT"/>
                <a:cs typeface="Gill Sans MT"/>
              </a:rPr>
              <a:t>zone</a:t>
            </a:r>
            <a:r>
              <a:rPr sz="2600" spc="-60" dirty="0">
                <a:latin typeface="Gill Sans MT"/>
                <a:cs typeface="Gill Sans MT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requirement.</a:t>
            </a:r>
            <a:endParaRPr sz="2600">
              <a:latin typeface="Gill Sans MT"/>
              <a:cs typeface="Gill Sans MT"/>
            </a:endParaRPr>
          </a:p>
          <a:p>
            <a:pPr marL="1618615" marR="5080" lvl="1" indent="-237490">
              <a:lnSpc>
                <a:spcPct val="100000"/>
              </a:lnSpc>
              <a:spcBef>
                <a:spcPts val="595"/>
              </a:spcBef>
              <a:buClr>
                <a:srgbClr val="3891A7"/>
              </a:buClr>
              <a:buFont typeface="Verdana"/>
              <a:buChar char="◦"/>
              <a:tabLst>
                <a:tab pos="1619885" algn="l"/>
                <a:tab pos="2964815" algn="l"/>
              </a:tabLst>
            </a:pPr>
            <a:r>
              <a:rPr sz="2600" dirty="0">
                <a:latin typeface="Gill Sans MT"/>
                <a:cs typeface="Gill Sans MT"/>
              </a:rPr>
              <a:t>Example:	the zoning </a:t>
            </a:r>
            <a:r>
              <a:rPr sz="2600" spc="-5" dirty="0">
                <a:latin typeface="Gill Sans MT"/>
                <a:cs typeface="Gill Sans MT"/>
              </a:rPr>
              <a:t>ordinance</a:t>
            </a:r>
            <a:r>
              <a:rPr sz="2600" spc="-8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specifies</a:t>
            </a:r>
            <a:r>
              <a:rPr sz="2600" spc="-1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a  </a:t>
            </a:r>
            <a:r>
              <a:rPr sz="2600" spc="-5" dirty="0">
                <a:latin typeface="Gill Sans MT"/>
                <a:cs typeface="Gill Sans MT"/>
              </a:rPr>
              <a:t>maximum </a:t>
            </a:r>
            <a:r>
              <a:rPr sz="2600" dirty="0">
                <a:latin typeface="Gill Sans MT"/>
                <a:cs typeface="Gill Sans MT"/>
              </a:rPr>
              <a:t>density of 6 units per </a:t>
            </a:r>
            <a:r>
              <a:rPr sz="2600" spc="-10" dirty="0">
                <a:latin typeface="Gill Sans MT"/>
                <a:cs typeface="Gill Sans MT"/>
              </a:rPr>
              <a:t>gross </a:t>
            </a:r>
            <a:r>
              <a:rPr sz="2600" dirty="0">
                <a:latin typeface="Gill Sans MT"/>
                <a:cs typeface="Gill Sans MT"/>
              </a:rPr>
              <a:t>acre. The  </a:t>
            </a:r>
            <a:r>
              <a:rPr sz="2600" spc="-5" dirty="0">
                <a:latin typeface="Gill Sans MT"/>
                <a:cs typeface="Gill Sans MT"/>
              </a:rPr>
              <a:t>development proposal shows </a:t>
            </a:r>
            <a:r>
              <a:rPr sz="2600" dirty="0">
                <a:latin typeface="Gill Sans MT"/>
                <a:cs typeface="Gill Sans MT"/>
              </a:rPr>
              <a:t>16 single-family  </a:t>
            </a:r>
            <a:r>
              <a:rPr sz="2600" spc="-5" dirty="0">
                <a:latin typeface="Gill Sans MT"/>
                <a:cs typeface="Gill Sans MT"/>
              </a:rPr>
              <a:t>dwelling </a:t>
            </a:r>
            <a:r>
              <a:rPr sz="2600" dirty="0">
                <a:latin typeface="Gill Sans MT"/>
                <a:cs typeface="Gill Sans MT"/>
              </a:rPr>
              <a:t>units on 4 </a:t>
            </a:r>
            <a:r>
              <a:rPr sz="2600" spc="-10" dirty="0">
                <a:latin typeface="Gill Sans MT"/>
                <a:cs typeface="Gill Sans MT"/>
              </a:rPr>
              <a:t>acres </a:t>
            </a:r>
            <a:r>
              <a:rPr sz="2600" dirty="0">
                <a:latin typeface="Gill Sans MT"/>
                <a:cs typeface="Gill Sans MT"/>
              </a:rPr>
              <a:t>of land, so the </a:t>
            </a:r>
            <a:r>
              <a:rPr sz="2600" spc="-10" dirty="0">
                <a:latin typeface="Gill Sans MT"/>
                <a:cs typeface="Gill Sans MT"/>
              </a:rPr>
              <a:t>gross  </a:t>
            </a:r>
            <a:r>
              <a:rPr sz="2600" dirty="0">
                <a:latin typeface="Gill Sans MT"/>
                <a:cs typeface="Gill Sans MT"/>
              </a:rPr>
              <a:t>density </a:t>
            </a:r>
            <a:r>
              <a:rPr sz="2600" spc="-5" dirty="0">
                <a:latin typeface="Gill Sans MT"/>
                <a:cs typeface="Gill Sans MT"/>
              </a:rPr>
              <a:t>is </a:t>
            </a:r>
            <a:r>
              <a:rPr sz="2600" spc="5" dirty="0">
                <a:latin typeface="Gill Sans MT"/>
                <a:cs typeface="Gill Sans MT"/>
              </a:rPr>
              <a:t>16/4= </a:t>
            </a:r>
            <a:r>
              <a:rPr sz="2600" dirty="0">
                <a:latin typeface="Gill Sans MT"/>
                <a:cs typeface="Gill Sans MT"/>
              </a:rPr>
              <a:t>4 units per acre. </a:t>
            </a:r>
            <a:r>
              <a:rPr sz="2600" spc="-10" dirty="0">
                <a:latin typeface="Gill Sans MT"/>
                <a:cs typeface="Gill Sans MT"/>
              </a:rPr>
              <a:t>Therefore,</a:t>
            </a:r>
            <a:r>
              <a:rPr sz="2600" spc="-23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the  plan complies with the </a:t>
            </a:r>
            <a:r>
              <a:rPr sz="2600" spc="-20" dirty="0">
                <a:latin typeface="Gill Sans MT"/>
                <a:cs typeface="Gill Sans MT"/>
              </a:rPr>
              <a:t>ordinance’s </a:t>
            </a:r>
            <a:r>
              <a:rPr sz="2600" dirty="0">
                <a:latin typeface="Gill Sans MT"/>
                <a:cs typeface="Gill Sans MT"/>
              </a:rPr>
              <a:t>density  </a:t>
            </a:r>
            <a:r>
              <a:rPr sz="2600" spc="-10" dirty="0">
                <a:latin typeface="Gill Sans MT"/>
                <a:cs typeface="Gill Sans MT"/>
              </a:rPr>
              <a:t>requirement.</a:t>
            </a:r>
            <a:endParaRPr sz="26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3" y="818012"/>
                </a:lnTo>
                <a:lnTo>
                  <a:pt x="96069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69" y="755005"/>
                </a:lnTo>
                <a:lnTo>
                  <a:pt x="360876" y="736111"/>
                </a:lnTo>
                <a:lnTo>
                  <a:pt x="401011" y="715024"/>
                </a:lnTo>
                <a:lnTo>
                  <a:pt x="439799" y="691821"/>
                </a:lnTo>
                <a:lnTo>
                  <a:pt x="477163" y="666580"/>
                </a:lnTo>
                <a:lnTo>
                  <a:pt x="513025" y="639376"/>
                </a:lnTo>
                <a:lnTo>
                  <a:pt x="547310" y="610287"/>
                </a:lnTo>
                <a:lnTo>
                  <a:pt x="579939" y="579389"/>
                </a:lnTo>
                <a:lnTo>
                  <a:pt x="610837" y="546760"/>
                </a:lnTo>
                <a:lnTo>
                  <a:pt x="639926" y="512477"/>
                </a:lnTo>
                <a:lnTo>
                  <a:pt x="667130" y="476615"/>
                </a:lnTo>
                <a:lnTo>
                  <a:pt x="692371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3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3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1" y="439253"/>
                </a:lnTo>
                <a:lnTo>
                  <a:pt x="667130" y="476615"/>
                </a:lnTo>
                <a:lnTo>
                  <a:pt x="639926" y="512477"/>
                </a:lnTo>
                <a:lnTo>
                  <a:pt x="610837" y="546760"/>
                </a:lnTo>
                <a:lnTo>
                  <a:pt x="579939" y="579389"/>
                </a:lnTo>
                <a:lnTo>
                  <a:pt x="547310" y="610287"/>
                </a:lnTo>
                <a:lnTo>
                  <a:pt x="513025" y="639376"/>
                </a:lnTo>
                <a:lnTo>
                  <a:pt x="477163" y="666580"/>
                </a:lnTo>
                <a:lnTo>
                  <a:pt x="439799" y="691821"/>
                </a:lnTo>
                <a:lnTo>
                  <a:pt x="401011" y="715024"/>
                </a:lnTo>
                <a:lnTo>
                  <a:pt x="360876" y="736111"/>
                </a:lnTo>
                <a:lnTo>
                  <a:pt x="319469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69" y="813890"/>
                </a:lnTo>
                <a:lnTo>
                  <a:pt x="48653" y="818012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62811" y="341375"/>
            <a:ext cx="6911340" cy="121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45680" y="341375"/>
            <a:ext cx="879348" cy="1219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14602" y="498475"/>
            <a:ext cx="6207760" cy="655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Density Calculation</a:t>
            </a:r>
            <a:r>
              <a:rPr spc="5" dirty="0"/>
              <a:t> </a:t>
            </a:r>
            <a:r>
              <a:rPr spc="-45" dirty="0"/>
              <a:t>(cont’d)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96897" y="1477898"/>
            <a:ext cx="7240905" cy="3379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indent="-283210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spc="-5" dirty="0">
                <a:latin typeface="Gill Sans MT"/>
                <a:cs typeface="Gill Sans MT"/>
              </a:rPr>
              <a:t>Minimum lot</a:t>
            </a:r>
            <a:r>
              <a:rPr sz="3200" spc="-114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size</a:t>
            </a:r>
            <a:endParaRPr sz="3200">
              <a:latin typeface="Gill Sans MT"/>
              <a:cs typeface="Gill Sans MT"/>
            </a:endParaRPr>
          </a:p>
          <a:p>
            <a:pPr marL="570230" marR="5080" lvl="1" indent="-237490">
              <a:lnSpc>
                <a:spcPct val="100000"/>
              </a:lnSpc>
              <a:spcBef>
                <a:spcPts val="615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  <a:tab pos="2016760" algn="l"/>
              </a:tabLst>
            </a:pPr>
            <a:r>
              <a:rPr sz="2800" spc="-5" dirty="0">
                <a:latin typeface="Gill Sans MT"/>
                <a:cs typeface="Gill Sans MT"/>
              </a:rPr>
              <a:t>Example:	If </a:t>
            </a:r>
            <a:r>
              <a:rPr sz="2800" dirty="0">
                <a:latin typeface="Gill Sans MT"/>
                <a:cs typeface="Gill Sans MT"/>
              </a:rPr>
              <a:t>the </a:t>
            </a:r>
            <a:r>
              <a:rPr sz="2800" spc="-5" dirty="0">
                <a:latin typeface="Gill Sans MT"/>
                <a:cs typeface="Gill Sans MT"/>
              </a:rPr>
              <a:t>zoning </a:t>
            </a:r>
            <a:r>
              <a:rPr sz="2800" spc="-10" dirty="0">
                <a:latin typeface="Gill Sans MT"/>
                <a:cs typeface="Gill Sans MT"/>
              </a:rPr>
              <a:t>ordinance </a:t>
            </a:r>
            <a:r>
              <a:rPr sz="2800" spc="-5" dirty="0">
                <a:latin typeface="Gill Sans MT"/>
                <a:cs typeface="Gill Sans MT"/>
              </a:rPr>
              <a:t>specifies</a:t>
            </a:r>
            <a:r>
              <a:rPr sz="2800" spc="-25" dirty="0">
                <a:latin typeface="Gill Sans MT"/>
                <a:cs typeface="Gill Sans MT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a  minimum lot size of 8,000 </a:t>
            </a:r>
            <a:r>
              <a:rPr sz="2800" dirty="0">
                <a:latin typeface="Gill Sans MT"/>
                <a:cs typeface="Gill Sans MT"/>
              </a:rPr>
              <a:t>sq. </a:t>
            </a:r>
            <a:r>
              <a:rPr sz="2800" spc="-5" dirty="0">
                <a:latin typeface="Gill Sans MT"/>
                <a:cs typeface="Gill Sans MT"/>
              </a:rPr>
              <a:t>ft., then </a:t>
            </a:r>
            <a:r>
              <a:rPr sz="2800" dirty="0">
                <a:latin typeface="Gill Sans MT"/>
                <a:cs typeface="Gill Sans MT"/>
              </a:rPr>
              <a:t>the  </a:t>
            </a:r>
            <a:r>
              <a:rPr sz="2800" spc="-5" dirty="0">
                <a:latin typeface="Gill Sans MT"/>
                <a:cs typeface="Gill Sans MT"/>
              </a:rPr>
              <a:t>maximum </a:t>
            </a:r>
            <a:r>
              <a:rPr sz="2800" dirty="0">
                <a:latin typeface="Gill Sans MT"/>
                <a:cs typeface="Gill Sans MT"/>
              </a:rPr>
              <a:t>density </a:t>
            </a:r>
            <a:r>
              <a:rPr sz="2800" spc="-5" dirty="0">
                <a:latin typeface="Gill Sans MT"/>
                <a:cs typeface="Gill Sans MT"/>
              </a:rPr>
              <a:t>can </a:t>
            </a:r>
            <a:r>
              <a:rPr sz="2800" dirty="0">
                <a:latin typeface="Gill Sans MT"/>
                <a:cs typeface="Gill Sans MT"/>
              </a:rPr>
              <a:t>be </a:t>
            </a:r>
            <a:r>
              <a:rPr sz="2800" spc="-10" dirty="0">
                <a:latin typeface="Gill Sans MT"/>
                <a:cs typeface="Gill Sans MT"/>
              </a:rPr>
              <a:t>calculated </a:t>
            </a:r>
            <a:r>
              <a:rPr sz="2800" spc="-5" dirty="0">
                <a:latin typeface="Gill Sans MT"/>
                <a:cs typeface="Gill Sans MT"/>
              </a:rPr>
              <a:t>as</a:t>
            </a:r>
            <a:r>
              <a:rPr sz="2800" spc="5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follows:</a:t>
            </a:r>
            <a:endParaRPr sz="2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950">
              <a:latin typeface="Times New Roman"/>
              <a:cs typeface="Times New Roman"/>
            </a:endParaRPr>
          </a:p>
          <a:p>
            <a:pPr marL="332740">
              <a:lnSpc>
                <a:spcPct val="100000"/>
              </a:lnSpc>
            </a:pPr>
            <a:r>
              <a:rPr sz="2800" spc="-5" dirty="0">
                <a:latin typeface="Gill Sans MT"/>
                <a:cs typeface="Gill Sans MT"/>
              </a:rPr>
              <a:t>43,560 </a:t>
            </a:r>
            <a:r>
              <a:rPr sz="2800" dirty="0">
                <a:latin typeface="Gill Sans MT"/>
                <a:cs typeface="Gill Sans MT"/>
              </a:rPr>
              <a:t>sq. </a:t>
            </a:r>
            <a:r>
              <a:rPr sz="2800" spc="-5" dirty="0">
                <a:latin typeface="Gill Sans MT"/>
                <a:cs typeface="Gill Sans MT"/>
              </a:rPr>
              <a:t>ft per </a:t>
            </a:r>
            <a:r>
              <a:rPr sz="2800" spc="-10" dirty="0">
                <a:latin typeface="Gill Sans MT"/>
                <a:cs typeface="Gill Sans MT"/>
              </a:rPr>
              <a:t>acre/8,000 </a:t>
            </a:r>
            <a:r>
              <a:rPr sz="2800" dirty="0">
                <a:latin typeface="Gill Sans MT"/>
                <a:cs typeface="Gill Sans MT"/>
              </a:rPr>
              <a:t>min.</a:t>
            </a:r>
            <a:r>
              <a:rPr sz="2800" spc="-580" dirty="0">
                <a:latin typeface="Gill Sans MT"/>
                <a:cs typeface="Gill Sans MT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lot size</a:t>
            </a:r>
            <a:endParaRPr sz="2800">
              <a:latin typeface="Gill Sans MT"/>
              <a:cs typeface="Gill Sans MT"/>
            </a:endParaRPr>
          </a:p>
          <a:p>
            <a:pPr marL="332740">
              <a:lnSpc>
                <a:spcPct val="100000"/>
              </a:lnSpc>
              <a:spcBef>
                <a:spcPts val="600"/>
              </a:spcBef>
            </a:pPr>
            <a:r>
              <a:rPr sz="2800" spc="-5" dirty="0">
                <a:latin typeface="Gill Sans MT"/>
                <a:cs typeface="Gill Sans MT"/>
              </a:rPr>
              <a:t>=5.4 </a:t>
            </a:r>
            <a:r>
              <a:rPr sz="2800" spc="-10" dirty="0">
                <a:latin typeface="Gill Sans MT"/>
                <a:cs typeface="Gill Sans MT"/>
              </a:rPr>
              <a:t>dwelling </a:t>
            </a:r>
            <a:r>
              <a:rPr sz="2800" spc="-5" dirty="0">
                <a:latin typeface="Gill Sans MT"/>
                <a:cs typeface="Gill Sans MT"/>
              </a:rPr>
              <a:t>units per</a:t>
            </a:r>
            <a:r>
              <a:rPr sz="2800" spc="-30" dirty="0">
                <a:latin typeface="Gill Sans MT"/>
                <a:cs typeface="Gill Sans MT"/>
              </a:rPr>
              <a:t> </a:t>
            </a:r>
            <a:r>
              <a:rPr sz="2800" spc="-25" dirty="0">
                <a:latin typeface="Gill Sans MT"/>
                <a:cs typeface="Gill Sans MT"/>
              </a:rPr>
              <a:t>acre</a:t>
            </a:r>
            <a:endParaRPr sz="2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0"/>
            <a:ext cx="6779259" cy="6858000"/>
          </a:xfrm>
          <a:custGeom>
            <a:avLst/>
            <a:gdLst/>
            <a:ahLst/>
            <a:cxnLst/>
            <a:rect l="l" t="t" r="r" b="b"/>
            <a:pathLst>
              <a:path w="6779259" h="6858000">
                <a:moveTo>
                  <a:pt x="0" y="6858000"/>
                </a:moveTo>
                <a:lnTo>
                  <a:pt x="6778752" y="6858000"/>
                </a:lnTo>
                <a:lnTo>
                  <a:pt x="67787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06751" y="0"/>
            <a:ext cx="15849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0" y="53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0" y="6858000"/>
                </a:moveTo>
                <a:lnTo>
                  <a:pt x="76200" y="6858000"/>
                </a:lnTo>
                <a:lnTo>
                  <a:pt x="76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72335" y="2814701"/>
            <a:ext cx="210312" cy="210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72335" y="2814701"/>
            <a:ext cx="210820" cy="210820"/>
          </a:xfrm>
          <a:custGeom>
            <a:avLst/>
            <a:gdLst/>
            <a:ahLst/>
            <a:cxnLst/>
            <a:rect l="l" t="t" r="r" b="b"/>
            <a:pathLst>
              <a:path w="210819" h="210819">
                <a:moveTo>
                  <a:pt x="0" y="105156"/>
                </a:moveTo>
                <a:lnTo>
                  <a:pt x="8268" y="64186"/>
                </a:lnTo>
                <a:lnTo>
                  <a:pt x="30813" y="30765"/>
                </a:lnTo>
                <a:lnTo>
                  <a:pt x="64240" y="8251"/>
                </a:lnTo>
                <a:lnTo>
                  <a:pt x="105156" y="0"/>
                </a:lnTo>
                <a:lnTo>
                  <a:pt x="146071" y="8251"/>
                </a:lnTo>
                <a:lnTo>
                  <a:pt x="179498" y="30765"/>
                </a:lnTo>
                <a:lnTo>
                  <a:pt x="202043" y="64186"/>
                </a:lnTo>
                <a:lnTo>
                  <a:pt x="210312" y="105156"/>
                </a:lnTo>
                <a:lnTo>
                  <a:pt x="202043" y="146071"/>
                </a:lnTo>
                <a:lnTo>
                  <a:pt x="179498" y="179498"/>
                </a:lnTo>
                <a:lnTo>
                  <a:pt x="146071" y="202043"/>
                </a:lnTo>
                <a:lnTo>
                  <a:pt x="105156" y="210312"/>
                </a:lnTo>
                <a:lnTo>
                  <a:pt x="64240" y="202043"/>
                </a:lnTo>
                <a:lnTo>
                  <a:pt x="30813" y="179498"/>
                </a:lnTo>
                <a:lnTo>
                  <a:pt x="8268" y="146071"/>
                </a:lnTo>
                <a:lnTo>
                  <a:pt x="0" y="105156"/>
                </a:lnTo>
                <a:close/>
              </a:path>
            </a:pathLst>
          </a:custGeom>
          <a:ln w="3175">
            <a:solidFill>
              <a:srgbClr val="2F8D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08047" y="2745867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0" y="32004"/>
                </a:moveTo>
                <a:lnTo>
                  <a:pt x="2518" y="19556"/>
                </a:lnTo>
                <a:lnTo>
                  <a:pt x="9382" y="9382"/>
                </a:lnTo>
                <a:lnTo>
                  <a:pt x="19556" y="2518"/>
                </a:lnTo>
                <a:lnTo>
                  <a:pt x="32003" y="0"/>
                </a:lnTo>
                <a:lnTo>
                  <a:pt x="44451" y="2518"/>
                </a:lnTo>
                <a:lnTo>
                  <a:pt x="54625" y="9382"/>
                </a:lnTo>
                <a:lnTo>
                  <a:pt x="61489" y="19556"/>
                </a:lnTo>
                <a:lnTo>
                  <a:pt x="64007" y="32004"/>
                </a:lnTo>
                <a:lnTo>
                  <a:pt x="61489" y="44451"/>
                </a:lnTo>
                <a:lnTo>
                  <a:pt x="54625" y="54625"/>
                </a:lnTo>
                <a:lnTo>
                  <a:pt x="44451" y="61489"/>
                </a:lnTo>
                <a:lnTo>
                  <a:pt x="32003" y="64008"/>
                </a:lnTo>
                <a:lnTo>
                  <a:pt x="19556" y="61489"/>
                </a:lnTo>
                <a:lnTo>
                  <a:pt x="9382" y="54625"/>
                </a:lnTo>
                <a:lnTo>
                  <a:pt x="2518" y="44451"/>
                </a:lnTo>
                <a:lnTo>
                  <a:pt x="0" y="32004"/>
                </a:lnTo>
                <a:close/>
              </a:path>
            </a:pathLst>
          </a:custGeom>
          <a:ln w="12699">
            <a:solidFill>
              <a:srgbClr val="2F7E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89732" y="2441448"/>
            <a:ext cx="5177028" cy="11369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87056" y="2441448"/>
            <a:ext cx="821436" cy="11369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517772" y="2590038"/>
            <a:ext cx="4522470" cy="638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5" dirty="0">
                <a:latin typeface="Gill Sans MT"/>
                <a:cs typeface="Gill Sans MT"/>
              </a:rPr>
              <a:t>BRIEF</a:t>
            </a:r>
            <a:r>
              <a:rPr sz="4000" b="1" spc="-85" dirty="0">
                <a:latin typeface="Gill Sans MT"/>
                <a:cs typeface="Gill Sans MT"/>
              </a:rPr>
              <a:t> </a:t>
            </a:r>
            <a:r>
              <a:rPr sz="4000" b="1" spc="-70" dirty="0">
                <a:latin typeface="Gill Sans MT"/>
                <a:cs typeface="Gill Sans MT"/>
              </a:rPr>
              <a:t>OVERVIEW</a:t>
            </a:r>
            <a:endParaRPr sz="4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3" y="818012"/>
                </a:lnTo>
                <a:lnTo>
                  <a:pt x="96069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69" y="755005"/>
                </a:lnTo>
                <a:lnTo>
                  <a:pt x="360876" y="736111"/>
                </a:lnTo>
                <a:lnTo>
                  <a:pt x="401011" y="715024"/>
                </a:lnTo>
                <a:lnTo>
                  <a:pt x="439799" y="691821"/>
                </a:lnTo>
                <a:lnTo>
                  <a:pt x="477163" y="666580"/>
                </a:lnTo>
                <a:lnTo>
                  <a:pt x="513025" y="639376"/>
                </a:lnTo>
                <a:lnTo>
                  <a:pt x="547310" y="610287"/>
                </a:lnTo>
                <a:lnTo>
                  <a:pt x="579939" y="579389"/>
                </a:lnTo>
                <a:lnTo>
                  <a:pt x="610837" y="546760"/>
                </a:lnTo>
                <a:lnTo>
                  <a:pt x="639926" y="512477"/>
                </a:lnTo>
                <a:lnTo>
                  <a:pt x="667130" y="476615"/>
                </a:lnTo>
                <a:lnTo>
                  <a:pt x="692371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3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3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1" y="439253"/>
                </a:lnTo>
                <a:lnTo>
                  <a:pt x="667130" y="476615"/>
                </a:lnTo>
                <a:lnTo>
                  <a:pt x="639926" y="512477"/>
                </a:lnTo>
                <a:lnTo>
                  <a:pt x="610837" y="546760"/>
                </a:lnTo>
                <a:lnTo>
                  <a:pt x="579939" y="579389"/>
                </a:lnTo>
                <a:lnTo>
                  <a:pt x="547310" y="610287"/>
                </a:lnTo>
                <a:lnTo>
                  <a:pt x="513025" y="639376"/>
                </a:lnTo>
                <a:lnTo>
                  <a:pt x="477163" y="666580"/>
                </a:lnTo>
                <a:lnTo>
                  <a:pt x="439799" y="691821"/>
                </a:lnTo>
                <a:lnTo>
                  <a:pt x="401011" y="715024"/>
                </a:lnTo>
                <a:lnTo>
                  <a:pt x="360876" y="736111"/>
                </a:lnTo>
                <a:lnTo>
                  <a:pt x="319469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69" y="813890"/>
                </a:lnTo>
                <a:lnTo>
                  <a:pt x="48653" y="818012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62811" y="341375"/>
            <a:ext cx="4898136" cy="121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32476" y="341375"/>
            <a:ext cx="2429255" cy="1219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33259" y="341375"/>
            <a:ext cx="879348" cy="1219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514602" y="498475"/>
            <a:ext cx="5897880" cy="685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The (d)5 </a:t>
            </a:r>
            <a:r>
              <a:rPr spc="-35" dirty="0"/>
              <a:t>Variance</a:t>
            </a:r>
            <a:r>
              <a:rPr spc="515" dirty="0"/>
              <a:t> </a:t>
            </a:r>
            <a:r>
              <a:rPr spc="-45" dirty="0"/>
              <a:t>(cont’d)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916938" y="2041778"/>
            <a:ext cx="6696075" cy="148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3200" dirty="0">
                <a:latin typeface="Gill Sans MT"/>
                <a:cs typeface="Gill Sans MT"/>
              </a:rPr>
              <a:t>As </a:t>
            </a:r>
            <a:r>
              <a:rPr sz="3200" spc="-5" dirty="0">
                <a:latin typeface="Gill Sans MT"/>
                <a:cs typeface="Gill Sans MT"/>
              </a:rPr>
              <a:t>with </a:t>
            </a:r>
            <a:r>
              <a:rPr sz="3200" dirty="0">
                <a:latin typeface="Gill Sans MT"/>
                <a:cs typeface="Gill Sans MT"/>
              </a:rPr>
              <a:t>the floor </a:t>
            </a:r>
            <a:r>
              <a:rPr sz="3200" spc="-15" dirty="0">
                <a:latin typeface="Gill Sans MT"/>
                <a:cs typeface="Gill Sans MT"/>
              </a:rPr>
              <a:t>area ratio, </a:t>
            </a:r>
            <a:r>
              <a:rPr sz="3200" spc="-30" dirty="0">
                <a:latin typeface="Gill Sans MT"/>
                <a:cs typeface="Gill Sans MT"/>
              </a:rPr>
              <a:t>even </a:t>
            </a:r>
            <a:r>
              <a:rPr sz="3200" dirty="0">
                <a:latin typeface="Gill Sans MT"/>
                <a:cs typeface="Gill Sans MT"/>
              </a:rPr>
              <a:t>a little  bit </a:t>
            </a:r>
            <a:r>
              <a:rPr sz="3200" spc="-30" dirty="0">
                <a:latin typeface="Gill Sans MT"/>
                <a:cs typeface="Gill Sans MT"/>
              </a:rPr>
              <a:t>over </a:t>
            </a:r>
            <a:r>
              <a:rPr sz="3200" dirty="0">
                <a:latin typeface="Gill Sans MT"/>
                <a:cs typeface="Gill Sans MT"/>
              </a:rPr>
              <a:t>the </a:t>
            </a:r>
            <a:r>
              <a:rPr sz="3200" spc="-5" dirty="0">
                <a:latin typeface="Gill Sans MT"/>
                <a:cs typeface="Gill Sans MT"/>
              </a:rPr>
              <a:t>maximum </a:t>
            </a:r>
            <a:r>
              <a:rPr sz="3200" dirty="0">
                <a:latin typeface="Gill Sans MT"/>
                <a:cs typeface="Gill Sans MT"/>
              </a:rPr>
              <a:t>permitted</a:t>
            </a:r>
            <a:r>
              <a:rPr sz="3200" spc="-9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density  triggers a “d(5)”</a:t>
            </a:r>
            <a:r>
              <a:rPr sz="3200" spc="-425" dirty="0">
                <a:latin typeface="Gill Sans MT"/>
                <a:cs typeface="Gill Sans MT"/>
              </a:rPr>
              <a:t> </a:t>
            </a:r>
            <a:r>
              <a:rPr sz="3200" spc="5" dirty="0">
                <a:latin typeface="Gill Sans MT"/>
                <a:cs typeface="Gill Sans MT"/>
              </a:rPr>
              <a:t>variance.</a:t>
            </a:r>
            <a:endParaRPr sz="320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53982" y="6548628"/>
            <a:ext cx="177800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B5A787"/>
                </a:solidFill>
                <a:latin typeface="Gill Sans MT"/>
                <a:cs typeface="Gill Sans MT"/>
              </a:rPr>
              <a:t>32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308860" y="3951096"/>
            <a:ext cx="5995543" cy="235445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3" y="818012"/>
                </a:lnTo>
                <a:lnTo>
                  <a:pt x="96069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69" y="755005"/>
                </a:lnTo>
                <a:lnTo>
                  <a:pt x="360876" y="736111"/>
                </a:lnTo>
                <a:lnTo>
                  <a:pt x="401011" y="715024"/>
                </a:lnTo>
                <a:lnTo>
                  <a:pt x="439799" y="691821"/>
                </a:lnTo>
                <a:lnTo>
                  <a:pt x="477163" y="666580"/>
                </a:lnTo>
                <a:lnTo>
                  <a:pt x="513025" y="639376"/>
                </a:lnTo>
                <a:lnTo>
                  <a:pt x="547310" y="610287"/>
                </a:lnTo>
                <a:lnTo>
                  <a:pt x="579939" y="579389"/>
                </a:lnTo>
                <a:lnTo>
                  <a:pt x="610837" y="546760"/>
                </a:lnTo>
                <a:lnTo>
                  <a:pt x="639926" y="512477"/>
                </a:lnTo>
                <a:lnTo>
                  <a:pt x="667130" y="476615"/>
                </a:lnTo>
                <a:lnTo>
                  <a:pt x="692371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3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3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1" y="439253"/>
                </a:lnTo>
                <a:lnTo>
                  <a:pt x="667130" y="476615"/>
                </a:lnTo>
                <a:lnTo>
                  <a:pt x="639926" y="512477"/>
                </a:lnTo>
                <a:lnTo>
                  <a:pt x="610837" y="546760"/>
                </a:lnTo>
                <a:lnTo>
                  <a:pt x="579939" y="579389"/>
                </a:lnTo>
                <a:lnTo>
                  <a:pt x="547310" y="610287"/>
                </a:lnTo>
                <a:lnTo>
                  <a:pt x="513025" y="639376"/>
                </a:lnTo>
                <a:lnTo>
                  <a:pt x="477163" y="666580"/>
                </a:lnTo>
                <a:lnTo>
                  <a:pt x="439799" y="691821"/>
                </a:lnTo>
                <a:lnTo>
                  <a:pt x="401011" y="715024"/>
                </a:lnTo>
                <a:lnTo>
                  <a:pt x="360876" y="736111"/>
                </a:lnTo>
                <a:lnTo>
                  <a:pt x="319469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69" y="813890"/>
                </a:lnTo>
                <a:lnTo>
                  <a:pt x="48653" y="818012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62811" y="341375"/>
            <a:ext cx="4898136" cy="121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32476" y="341375"/>
            <a:ext cx="879348" cy="1219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14602" y="498475"/>
            <a:ext cx="4042410" cy="655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The d(6)</a:t>
            </a:r>
            <a:r>
              <a:rPr spc="490" dirty="0"/>
              <a:t> </a:t>
            </a:r>
            <a:r>
              <a:rPr spc="-35" dirty="0"/>
              <a:t>Variance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96897" y="1477898"/>
            <a:ext cx="7189470" cy="4018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5080" indent="-283210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dirty="0">
                <a:solidFill>
                  <a:srgbClr val="000090"/>
                </a:solidFill>
                <a:latin typeface="Gill Sans MT"/>
                <a:cs typeface="Gill Sans MT"/>
              </a:rPr>
              <a:t>An </a:t>
            </a:r>
            <a:r>
              <a:rPr sz="3200" spc="-5" dirty="0">
                <a:solidFill>
                  <a:srgbClr val="000090"/>
                </a:solidFill>
                <a:latin typeface="Gill Sans MT"/>
                <a:cs typeface="Gill Sans MT"/>
              </a:rPr>
              <a:t>increase in </a:t>
            </a:r>
            <a:r>
              <a:rPr sz="3200" dirty="0">
                <a:solidFill>
                  <a:srgbClr val="000090"/>
                </a:solidFill>
                <a:latin typeface="Gill Sans MT"/>
                <a:cs typeface="Gill Sans MT"/>
              </a:rPr>
              <a:t>the height of a principal  </a:t>
            </a:r>
            <a:r>
              <a:rPr sz="3200" spc="-5" dirty="0">
                <a:solidFill>
                  <a:srgbClr val="000090"/>
                </a:solidFill>
                <a:latin typeface="Gill Sans MT"/>
                <a:cs typeface="Gill Sans MT"/>
              </a:rPr>
              <a:t>structure </a:t>
            </a:r>
            <a:r>
              <a:rPr sz="3200" dirty="0">
                <a:solidFill>
                  <a:srgbClr val="000090"/>
                </a:solidFill>
                <a:latin typeface="Gill Sans MT"/>
                <a:cs typeface="Gill Sans MT"/>
              </a:rPr>
              <a:t>that exceeds the </a:t>
            </a:r>
            <a:r>
              <a:rPr sz="3200" spc="-5" dirty="0">
                <a:solidFill>
                  <a:srgbClr val="000090"/>
                </a:solidFill>
                <a:latin typeface="Gill Sans MT"/>
                <a:cs typeface="Gill Sans MT"/>
              </a:rPr>
              <a:t>maximum  </a:t>
            </a:r>
            <a:r>
              <a:rPr sz="3200" dirty="0">
                <a:solidFill>
                  <a:srgbClr val="000090"/>
                </a:solidFill>
                <a:latin typeface="Gill Sans MT"/>
                <a:cs typeface="Gill Sans MT"/>
              </a:rPr>
              <a:t>height permitted </a:t>
            </a:r>
            <a:r>
              <a:rPr sz="3200" spc="-5" dirty="0">
                <a:solidFill>
                  <a:srgbClr val="000090"/>
                </a:solidFill>
                <a:latin typeface="Gill Sans MT"/>
                <a:cs typeface="Gill Sans MT"/>
              </a:rPr>
              <a:t>in </a:t>
            </a:r>
            <a:r>
              <a:rPr sz="3200" dirty="0">
                <a:solidFill>
                  <a:srgbClr val="000090"/>
                </a:solidFill>
                <a:latin typeface="Gill Sans MT"/>
                <a:cs typeface="Gill Sans MT"/>
              </a:rPr>
              <a:t>a zoning district </a:t>
            </a:r>
            <a:r>
              <a:rPr sz="3200" spc="-15" dirty="0">
                <a:solidFill>
                  <a:srgbClr val="000090"/>
                </a:solidFill>
                <a:latin typeface="Gill Sans MT"/>
                <a:cs typeface="Gill Sans MT"/>
              </a:rPr>
              <a:t>by</a:t>
            </a:r>
            <a:r>
              <a:rPr sz="3200" spc="-180" dirty="0">
                <a:solidFill>
                  <a:srgbClr val="000090"/>
                </a:solidFill>
                <a:latin typeface="Gill Sans MT"/>
                <a:cs typeface="Gill Sans MT"/>
              </a:rPr>
              <a:t> </a:t>
            </a:r>
            <a:r>
              <a:rPr sz="3200" dirty="0">
                <a:solidFill>
                  <a:srgbClr val="000090"/>
                </a:solidFill>
                <a:latin typeface="Gill Sans MT"/>
                <a:cs typeface="Gill Sans MT"/>
              </a:rPr>
              <a:t>10  </a:t>
            </a:r>
            <a:r>
              <a:rPr sz="3200" spc="-10" dirty="0">
                <a:solidFill>
                  <a:srgbClr val="000090"/>
                </a:solidFill>
                <a:latin typeface="Gill Sans MT"/>
                <a:cs typeface="Gill Sans MT"/>
              </a:rPr>
              <a:t>feet </a:t>
            </a:r>
            <a:r>
              <a:rPr sz="3200" dirty="0">
                <a:solidFill>
                  <a:srgbClr val="000090"/>
                </a:solidFill>
                <a:latin typeface="Gill Sans MT"/>
                <a:cs typeface="Gill Sans MT"/>
              </a:rPr>
              <a:t>or 10</a:t>
            </a:r>
            <a:r>
              <a:rPr sz="3200" spc="-95" dirty="0">
                <a:solidFill>
                  <a:srgbClr val="000090"/>
                </a:solidFill>
                <a:latin typeface="Gill Sans MT"/>
                <a:cs typeface="Gill Sans MT"/>
              </a:rPr>
              <a:t> </a:t>
            </a:r>
            <a:r>
              <a:rPr sz="3200" spc="-10" dirty="0">
                <a:solidFill>
                  <a:srgbClr val="000090"/>
                </a:solidFill>
                <a:latin typeface="Gill Sans MT"/>
                <a:cs typeface="Gill Sans MT"/>
              </a:rPr>
              <a:t>percent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3891A7"/>
              </a:buClr>
              <a:buFont typeface="Wingdings 2"/>
              <a:buChar char=""/>
            </a:pPr>
            <a:endParaRPr sz="3950">
              <a:latin typeface="Times New Roman"/>
              <a:cs typeface="Times New Roman"/>
            </a:endParaRPr>
          </a:p>
          <a:p>
            <a:pPr marL="542925" marR="74295" lvl="1" indent="-283845">
              <a:lnSpc>
                <a:spcPct val="100000"/>
              </a:lnSpc>
              <a:buClr>
                <a:srgbClr val="FDB809"/>
              </a:buClr>
              <a:buSzPct val="79687"/>
              <a:buFont typeface="Wingdings 2"/>
              <a:buChar char=""/>
              <a:tabLst>
                <a:tab pos="543560" algn="l"/>
              </a:tabLst>
            </a:pPr>
            <a:r>
              <a:rPr sz="3200" dirty="0">
                <a:latin typeface="Gill Sans MT"/>
                <a:cs typeface="Gill Sans MT"/>
              </a:rPr>
              <a:t>Height </a:t>
            </a:r>
            <a:r>
              <a:rPr sz="3200" spc="-5" dirty="0">
                <a:latin typeface="Gill Sans MT"/>
                <a:cs typeface="Gill Sans MT"/>
              </a:rPr>
              <a:t>is </a:t>
            </a:r>
            <a:r>
              <a:rPr sz="3200" dirty="0">
                <a:latin typeface="Gill Sans MT"/>
                <a:cs typeface="Gill Sans MT"/>
              </a:rPr>
              <a:t>not defined </a:t>
            </a:r>
            <a:r>
              <a:rPr sz="3200" spc="-5" dirty="0">
                <a:latin typeface="Gill Sans MT"/>
                <a:cs typeface="Gill Sans MT"/>
              </a:rPr>
              <a:t>in </a:t>
            </a:r>
            <a:r>
              <a:rPr sz="3200" dirty="0">
                <a:latin typeface="Gill Sans MT"/>
                <a:cs typeface="Gill Sans MT"/>
              </a:rPr>
              <a:t>the MLUL, so  </a:t>
            </a:r>
            <a:r>
              <a:rPr sz="3200" spc="-10" dirty="0">
                <a:latin typeface="Gill Sans MT"/>
                <a:cs typeface="Gill Sans MT"/>
              </a:rPr>
              <a:t>how </a:t>
            </a:r>
            <a:r>
              <a:rPr sz="3200" dirty="0">
                <a:latin typeface="Gill Sans MT"/>
                <a:cs typeface="Gill Sans MT"/>
              </a:rPr>
              <a:t>height </a:t>
            </a:r>
            <a:r>
              <a:rPr sz="3200" spc="-5" dirty="0">
                <a:latin typeface="Gill Sans MT"/>
                <a:cs typeface="Gill Sans MT"/>
              </a:rPr>
              <a:t>is measured </a:t>
            </a:r>
            <a:r>
              <a:rPr sz="3200" dirty="0">
                <a:latin typeface="Gill Sans MT"/>
                <a:cs typeface="Gill Sans MT"/>
              </a:rPr>
              <a:t>depends on</a:t>
            </a:r>
            <a:r>
              <a:rPr sz="3200" spc="-114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the  language </a:t>
            </a:r>
            <a:r>
              <a:rPr sz="3200" spc="-5" dirty="0">
                <a:latin typeface="Gill Sans MT"/>
                <a:cs typeface="Gill Sans MT"/>
              </a:rPr>
              <a:t>in municipal</a:t>
            </a:r>
            <a:r>
              <a:rPr sz="3200" spc="-120" dirty="0">
                <a:latin typeface="Gill Sans MT"/>
                <a:cs typeface="Gill Sans MT"/>
              </a:rPr>
              <a:t> </a:t>
            </a:r>
            <a:r>
              <a:rPr sz="3200" spc="-5" dirty="0">
                <a:latin typeface="Gill Sans MT"/>
                <a:cs typeface="Gill Sans MT"/>
              </a:rPr>
              <a:t>ordinances.</a:t>
            </a:r>
            <a:endParaRPr sz="32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53982" y="6548628"/>
            <a:ext cx="177800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B5A787"/>
                </a:solidFill>
                <a:latin typeface="Gill Sans MT"/>
                <a:cs typeface="Gill Sans MT"/>
              </a:rPr>
              <a:t>33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377685" y="0"/>
            <a:ext cx="1222819" cy="14177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3" y="818012"/>
                </a:lnTo>
                <a:lnTo>
                  <a:pt x="96069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69" y="755005"/>
                </a:lnTo>
                <a:lnTo>
                  <a:pt x="360876" y="736111"/>
                </a:lnTo>
                <a:lnTo>
                  <a:pt x="401011" y="715024"/>
                </a:lnTo>
                <a:lnTo>
                  <a:pt x="439799" y="691821"/>
                </a:lnTo>
                <a:lnTo>
                  <a:pt x="477163" y="666580"/>
                </a:lnTo>
                <a:lnTo>
                  <a:pt x="513025" y="639376"/>
                </a:lnTo>
                <a:lnTo>
                  <a:pt x="547310" y="610287"/>
                </a:lnTo>
                <a:lnTo>
                  <a:pt x="579939" y="579389"/>
                </a:lnTo>
                <a:lnTo>
                  <a:pt x="610837" y="546760"/>
                </a:lnTo>
                <a:lnTo>
                  <a:pt x="639926" y="512477"/>
                </a:lnTo>
                <a:lnTo>
                  <a:pt x="667130" y="476615"/>
                </a:lnTo>
                <a:lnTo>
                  <a:pt x="692371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3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3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1" y="439253"/>
                </a:lnTo>
                <a:lnTo>
                  <a:pt x="667130" y="476615"/>
                </a:lnTo>
                <a:lnTo>
                  <a:pt x="639926" y="512477"/>
                </a:lnTo>
                <a:lnTo>
                  <a:pt x="610837" y="546760"/>
                </a:lnTo>
                <a:lnTo>
                  <a:pt x="579939" y="579389"/>
                </a:lnTo>
                <a:lnTo>
                  <a:pt x="547310" y="610287"/>
                </a:lnTo>
                <a:lnTo>
                  <a:pt x="513025" y="639376"/>
                </a:lnTo>
                <a:lnTo>
                  <a:pt x="477163" y="666580"/>
                </a:lnTo>
                <a:lnTo>
                  <a:pt x="439799" y="691821"/>
                </a:lnTo>
                <a:lnTo>
                  <a:pt x="401011" y="715024"/>
                </a:lnTo>
                <a:lnTo>
                  <a:pt x="360876" y="736111"/>
                </a:lnTo>
                <a:lnTo>
                  <a:pt x="319469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69" y="813890"/>
                </a:lnTo>
                <a:lnTo>
                  <a:pt x="48653" y="818012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62811" y="341375"/>
            <a:ext cx="4898136" cy="121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32476" y="341375"/>
            <a:ext cx="2429255" cy="1219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33259" y="341375"/>
            <a:ext cx="879348" cy="1219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514602" y="498475"/>
            <a:ext cx="5897880" cy="655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The d(6) </a:t>
            </a:r>
            <a:r>
              <a:rPr spc="-35" dirty="0"/>
              <a:t>Variance</a:t>
            </a:r>
            <a:r>
              <a:rPr spc="515" dirty="0"/>
              <a:t> </a:t>
            </a:r>
            <a:r>
              <a:rPr spc="-45" dirty="0"/>
              <a:t>(cont’d)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596897" y="1477898"/>
            <a:ext cx="7216140" cy="3592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5080" indent="-283210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  <a:tab pos="2244725" algn="l"/>
              </a:tabLst>
            </a:pPr>
            <a:r>
              <a:rPr sz="3200" dirty="0">
                <a:latin typeface="Gill Sans MT"/>
                <a:cs typeface="Gill Sans MT"/>
              </a:rPr>
              <a:t>This </a:t>
            </a:r>
            <a:r>
              <a:rPr sz="3200" spc="-15" dirty="0">
                <a:latin typeface="Gill Sans MT"/>
                <a:cs typeface="Gill Sans MT"/>
              </a:rPr>
              <a:t>provision </a:t>
            </a:r>
            <a:r>
              <a:rPr sz="3200" spc="-5" dirty="0">
                <a:latin typeface="Gill Sans MT"/>
                <a:cs typeface="Gill Sans MT"/>
              </a:rPr>
              <a:t>applies </a:t>
            </a:r>
            <a:r>
              <a:rPr sz="3200" spc="-10" dirty="0">
                <a:latin typeface="Gill Sans MT"/>
                <a:cs typeface="Gill Sans MT"/>
              </a:rPr>
              <a:t>only </a:t>
            </a:r>
            <a:r>
              <a:rPr sz="3200" dirty="0">
                <a:latin typeface="Gill Sans MT"/>
                <a:cs typeface="Gill Sans MT"/>
              </a:rPr>
              <a:t>to principal  </a:t>
            </a:r>
            <a:r>
              <a:rPr sz="3200" spc="-5" dirty="0">
                <a:latin typeface="Gill Sans MT"/>
                <a:cs typeface="Gill Sans MT"/>
              </a:rPr>
              <a:t>structures.	</a:t>
            </a:r>
            <a:r>
              <a:rPr sz="3200" dirty="0">
                <a:latin typeface="Gill Sans MT"/>
                <a:cs typeface="Gill Sans MT"/>
              </a:rPr>
              <a:t>It does not </a:t>
            </a:r>
            <a:r>
              <a:rPr sz="3200" spc="-15" dirty="0">
                <a:latin typeface="Gill Sans MT"/>
                <a:cs typeface="Gill Sans MT"/>
              </a:rPr>
              <a:t>apply</a:t>
            </a:r>
            <a:r>
              <a:rPr sz="3200" spc="-8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to</a:t>
            </a:r>
            <a:r>
              <a:rPr sz="3200" spc="-30" dirty="0">
                <a:latin typeface="Gill Sans MT"/>
                <a:cs typeface="Gill Sans MT"/>
              </a:rPr>
              <a:t> </a:t>
            </a:r>
            <a:r>
              <a:rPr sz="3200" spc="10" dirty="0">
                <a:latin typeface="Gill Sans MT"/>
                <a:cs typeface="Gill Sans MT"/>
              </a:rPr>
              <a:t>accessory </a:t>
            </a:r>
            <a:r>
              <a:rPr sz="3200" dirty="0">
                <a:latin typeface="Gill Sans MT"/>
                <a:cs typeface="Gill Sans MT"/>
              </a:rPr>
              <a:t> </a:t>
            </a:r>
            <a:r>
              <a:rPr sz="3200" spc="-5" dirty="0">
                <a:latin typeface="Gill Sans MT"/>
                <a:cs typeface="Gill Sans MT"/>
              </a:rPr>
              <a:t>structures.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3891A7"/>
              </a:buClr>
              <a:buFont typeface="Wingdings 2"/>
              <a:buChar char=""/>
            </a:pPr>
            <a:endParaRPr sz="4350">
              <a:latin typeface="Times New Roman"/>
              <a:cs typeface="Times New Roman"/>
            </a:endParaRPr>
          </a:p>
          <a:p>
            <a:pPr marL="295910" marR="95250" indent="-283210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dirty="0">
                <a:latin typeface="Gill Sans MT"/>
                <a:cs typeface="Gill Sans MT"/>
              </a:rPr>
              <a:t>If </a:t>
            </a:r>
            <a:r>
              <a:rPr sz="3200" u="heavy" dirty="0">
                <a:latin typeface="Gill Sans MT"/>
                <a:cs typeface="Gill Sans MT"/>
              </a:rPr>
              <a:t>either </a:t>
            </a:r>
            <a:r>
              <a:rPr sz="3200" dirty="0">
                <a:latin typeface="Gill Sans MT"/>
                <a:cs typeface="Gill Sans MT"/>
              </a:rPr>
              <a:t>the 10 </a:t>
            </a:r>
            <a:r>
              <a:rPr sz="3200" spc="-10" dirty="0">
                <a:latin typeface="Gill Sans MT"/>
                <a:cs typeface="Gill Sans MT"/>
              </a:rPr>
              <a:t>foot </a:t>
            </a:r>
            <a:r>
              <a:rPr sz="3200" spc="-15" dirty="0">
                <a:latin typeface="Gill Sans MT"/>
                <a:cs typeface="Gill Sans MT"/>
              </a:rPr>
              <a:t>provision </a:t>
            </a:r>
            <a:r>
              <a:rPr sz="3200" dirty="0">
                <a:latin typeface="Gill Sans MT"/>
                <a:cs typeface="Gill Sans MT"/>
              </a:rPr>
              <a:t>or the</a:t>
            </a:r>
            <a:r>
              <a:rPr sz="3200" spc="-10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10%  </a:t>
            </a:r>
            <a:r>
              <a:rPr sz="3200" spc="-15" dirty="0">
                <a:latin typeface="Gill Sans MT"/>
                <a:cs typeface="Gill Sans MT"/>
              </a:rPr>
              <a:t>provision </a:t>
            </a:r>
            <a:r>
              <a:rPr sz="3200" dirty="0">
                <a:latin typeface="Gill Sans MT"/>
                <a:cs typeface="Gill Sans MT"/>
              </a:rPr>
              <a:t>is violated, it triggers a “d(6)  </a:t>
            </a:r>
            <a:r>
              <a:rPr sz="3200" spc="5" dirty="0">
                <a:latin typeface="Gill Sans MT"/>
                <a:cs typeface="Gill Sans MT"/>
              </a:rPr>
              <a:t>variance.</a:t>
            </a:r>
            <a:endParaRPr sz="3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3" y="818012"/>
                </a:lnTo>
                <a:lnTo>
                  <a:pt x="96069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69" y="755005"/>
                </a:lnTo>
                <a:lnTo>
                  <a:pt x="360876" y="736111"/>
                </a:lnTo>
                <a:lnTo>
                  <a:pt x="401011" y="715024"/>
                </a:lnTo>
                <a:lnTo>
                  <a:pt x="439799" y="691821"/>
                </a:lnTo>
                <a:lnTo>
                  <a:pt x="477163" y="666580"/>
                </a:lnTo>
                <a:lnTo>
                  <a:pt x="513025" y="639376"/>
                </a:lnTo>
                <a:lnTo>
                  <a:pt x="547310" y="610287"/>
                </a:lnTo>
                <a:lnTo>
                  <a:pt x="579939" y="579389"/>
                </a:lnTo>
                <a:lnTo>
                  <a:pt x="610837" y="546760"/>
                </a:lnTo>
                <a:lnTo>
                  <a:pt x="639926" y="512477"/>
                </a:lnTo>
                <a:lnTo>
                  <a:pt x="667130" y="476615"/>
                </a:lnTo>
                <a:lnTo>
                  <a:pt x="692371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3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3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1" y="439253"/>
                </a:lnTo>
                <a:lnTo>
                  <a:pt x="667130" y="476615"/>
                </a:lnTo>
                <a:lnTo>
                  <a:pt x="639926" y="512477"/>
                </a:lnTo>
                <a:lnTo>
                  <a:pt x="610837" y="546760"/>
                </a:lnTo>
                <a:lnTo>
                  <a:pt x="579939" y="579389"/>
                </a:lnTo>
                <a:lnTo>
                  <a:pt x="547310" y="610287"/>
                </a:lnTo>
                <a:lnTo>
                  <a:pt x="513025" y="639376"/>
                </a:lnTo>
                <a:lnTo>
                  <a:pt x="477163" y="666580"/>
                </a:lnTo>
                <a:lnTo>
                  <a:pt x="439799" y="691821"/>
                </a:lnTo>
                <a:lnTo>
                  <a:pt x="401011" y="715024"/>
                </a:lnTo>
                <a:lnTo>
                  <a:pt x="360876" y="736111"/>
                </a:lnTo>
                <a:lnTo>
                  <a:pt x="319469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69" y="813890"/>
                </a:lnTo>
                <a:lnTo>
                  <a:pt x="48653" y="818012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62811" y="341375"/>
            <a:ext cx="4826508" cy="121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60847" y="341375"/>
            <a:ext cx="879348" cy="1219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14602" y="498475"/>
            <a:ext cx="4124960" cy="655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Height</a:t>
            </a:r>
            <a:r>
              <a:rPr spc="-35" dirty="0"/>
              <a:t> </a:t>
            </a:r>
            <a:r>
              <a:rPr spc="-5" dirty="0"/>
              <a:t>Calculation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96897" y="1477898"/>
            <a:ext cx="6852284" cy="4466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448945" indent="-283210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dirty="0">
                <a:latin typeface="Gill Sans MT"/>
                <a:cs typeface="Gill Sans MT"/>
              </a:rPr>
              <a:t>Municipal zoning </a:t>
            </a:r>
            <a:r>
              <a:rPr sz="3200" spc="-5" dirty="0">
                <a:latin typeface="Gill Sans MT"/>
                <a:cs typeface="Gill Sans MT"/>
              </a:rPr>
              <a:t>ordinances </a:t>
            </a:r>
            <a:r>
              <a:rPr sz="3200" dirty="0">
                <a:latin typeface="Gill Sans MT"/>
                <a:cs typeface="Gill Sans MT"/>
              </a:rPr>
              <a:t>can</a:t>
            </a:r>
            <a:r>
              <a:rPr sz="3200" spc="-150" dirty="0">
                <a:latin typeface="Gill Sans MT"/>
                <a:cs typeface="Gill Sans MT"/>
              </a:rPr>
              <a:t> </a:t>
            </a:r>
            <a:r>
              <a:rPr sz="3200" spc="25" dirty="0">
                <a:latin typeface="Gill Sans MT"/>
                <a:cs typeface="Gill Sans MT"/>
              </a:rPr>
              <a:t>vary  </a:t>
            </a:r>
            <a:r>
              <a:rPr sz="3200" spc="-10" dirty="0">
                <a:latin typeface="Gill Sans MT"/>
                <a:cs typeface="Gill Sans MT"/>
              </a:rPr>
              <a:t>widely </a:t>
            </a:r>
            <a:r>
              <a:rPr sz="3200" spc="-5" dirty="0">
                <a:latin typeface="Gill Sans MT"/>
                <a:cs typeface="Gill Sans MT"/>
              </a:rPr>
              <a:t>in </a:t>
            </a:r>
            <a:r>
              <a:rPr sz="3200" dirty="0">
                <a:latin typeface="Gill Sans MT"/>
                <a:cs typeface="Gill Sans MT"/>
              </a:rPr>
              <a:t>their definitions of building  height, so the zoning official </a:t>
            </a:r>
            <a:r>
              <a:rPr sz="3200" spc="-10" dirty="0">
                <a:latin typeface="Gill Sans MT"/>
                <a:cs typeface="Gill Sans MT"/>
              </a:rPr>
              <a:t>must </a:t>
            </a:r>
            <a:r>
              <a:rPr sz="3200" dirty="0">
                <a:latin typeface="Gill Sans MT"/>
                <a:cs typeface="Gill Sans MT"/>
              </a:rPr>
              <a:t>be  familiar </a:t>
            </a:r>
            <a:r>
              <a:rPr sz="3200" spc="-5" dirty="0">
                <a:latin typeface="Gill Sans MT"/>
                <a:cs typeface="Gill Sans MT"/>
              </a:rPr>
              <a:t>with </a:t>
            </a:r>
            <a:r>
              <a:rPr sz="3200" dirty="0">
                <a:latin typeface="Gill Sans MT"/>
                <a:cs typeface="Gill Sans MT"/>
              </a:rPr>
              <a:t>the </a:t>
            </a:r>
            <a:r>
              <a:rPr sz="3200" spc="-5" dirty="0">
                <a:latin typeface="Gill Sans MT"/>
                <a:cs typeface="Gill Sans MT"/>
              </a:rPr>
              <a:t>local</a:t>
            </a:r>
            <a:r>
              <a:rPr sz="3200" spc="-110" dirty="0">
                <a:latin typeface="Gill Sans MT"/>
                <a:cs typeface="Gill Sans MT"/>
              </a:rPr>
              <a:t> </a:t>
            </a:r>
            <a:r>
              <a:rPr sz="3200" spc="-5" dirty="0">
                <a:latin typeface="Gill Sans MT"/>
                <a:cs typeface="Gill Sans MT"/>
              </a:rPr>
              <a:t>standards.</a:t>
            </a:r>
            <a:endParaRPr sz="3200">
              <a:latin typeface="Gill Sans MT"/>
              <a:cs typeface="Gill Sans MT"/>
            </a:endParaRPr>
          </a:p>
          <a:p>
            <a:pPr marL="295910" marR="5080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spc="-245" dirty="0">
                <a:latin typeface="Gill Sans MT"/>
                <a:cs typeface="Gill Sans MT"/>
              </a:rPr>
              <a:t>To </a:t>
            </a:r>
            <a:r>
              <a:rPr sz="3200" dirty="0">
                <a:latin typeface="Gill Sans MT"/>
                <a:cs typeface="Gill Sans MT"/>
              </a:rPr>
              <a:t>determine whether an </a:t>
            </a:r>
            <a:r>
              <a:rPr sz="3200" spc="-5" dirty="0">
                <a:latin typeface="Gill Sans MT"/>
                <a:cs typeface="Gill Sans MT"/>
              </a:rPr>
              <a:t>application  </a:t>
            </a:r>
            <a:r>
              <a:rPr sz="3200" dirty="0">
                <a:latin typeface="Gill Sans MT"/>
                <a:cs typeface="Gill Sans MT"/>
              </a:rPr>
              <a:t>complies </a:t>
            </a:r>
            <a:r>
              <a:rPr sz="3200" spc="-5" dirty="0">
                <a:latin typeface="Gill Sans MT"/>
                <a:cs typeface="Gill Sans MT"/>
              </a:rPr>
              <a:t>with </a:t>
            </a:r>
            <a:r>
              <a:rPr sz="3200" dirty="0">
                <a:latin typeface="Gill Sans MT"/>
                <a:cs typeface="Gill Sans MT"/>
              </a:rPr>
              <a:t>the ordinance, the</a:t>
            </a:r>
            <a:r>
              <a:rPr sz="3200" spc="-44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zoning  official has to be familiar </a:t>
            </a:r>
            <a:r>
              <a:rPr sz="3200" spc="-5" dirty="0">
                <a:latin typeface="Gill Sans MT"/>
                <a:cs typeface="Gill Sans MT"/>
              </a:rPr>
              <a:t>with </a:t>
            </a:r>
            <a:r>
              <a:rPr sz="3200" dirty="0">
                <a:latin typeface="Gill Sans MT"/>
                <a:cs typeface="Gill Sans MT"/>
              </a:rPr>
              <a:t>not </a:t>
            </a:r>
            <a:r>
              <a:rPr sz="3200" spc="-10" dirty="0">
                <a:latin typeface="Gill Sans MT"/>
                <a:cs typeface="Gill Sans MT"/>
              </a:rPr>
              <a:t>only  </a:t>
            </a:r>
            <a:r>
              <a:rPr sz="3200" spc="-15" dirty="0">
                <a:latin typeface="Gill Sans MT"/>
                <a:cs typeface="Gill Sans MT"/>
              </a:rPr>
              <a:t>where </a:t>
            </a:r>
            <a:r>
              <a:rPr sz="3200" dirty="0">
                <a:latin typeface="Gill Sans MT"/>
                <a:cs typeface="Gill Sans MT"/>
              </a:rPr>
              <a:t>the height </a:t>
            </a:r>
            <a:r>
              <a:rPr sz="3200" spc="-5" dirty="0">
                <a:latin typeface="Gill Sans MT"/>
                <a:cs typeface="Gill Sans MT"/>
              </a:rPr>
              <a:t>measurement is </a:t>
            </a:r>
            <a:r>
              <a:rPr sz="3200" spc="-20" dirty="0">
                <a:latin typeface="Gill Sans MT"/>
                <a:cs typeface="Gill Sans MT"/>
              </a:rPr>
              <a:t>taken  </a:t>
            </a:r>
            <a:r>
              <a:rPr sz="3200" dirty="0">
                <a:latin typeface="Gill Sans MT"/>
                <a:cs typeface="Gill Sans MT"/>
              </a:rPr>
              <a:t>but also various </a:t>
            </a:r>
            <a:r>
              <a:rPr sz="3200" spc="-25" dirty="0">
                <a:latin typeface="Gill Sans MT"/>
                <a:cs typeface="Gill Sans MT"/>
              </a:rPr>
              <a:t>roof</a:t>
            </a:r>
            <a:r>
              <a:rPr sz="3200" spc="-13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styles.</a:t>
            </a:r>
            <a:endParaRPr sz="3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8648" y="2441448"/>
            <a:ext cx="5759196" cy="1136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78140" y="2441448"/>
            <a:ext cx="821436" cy="1136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42132" y="3012948"/>
            <a:ext cx="5017008" cy="11369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79435" y="3012948"/>
            <a:ext cx="821435" cy="1136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87267" y="3584447"/>
            <a:ext cx="2144267" cy="11369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51832" y="3584447"/>
            <a:ext cx="746760" cy="11369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18888" y="3584447"/>
            <a:ext cx="3450336" cy="11369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89519" y="3584447"/>
            <a:ext cx="821435" cy="1136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26689" y="2627833"/>
            <a:ext cx="5106670" cy="1743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1320" marR="5080" indent="-388620">
              <a:lnSpc>
                <a:spcPct val="93800"/>
              </a:lnSpc>
            </a:pPr>
            <a:r>
              <a:rPr sz="4000" b="1" spc="-20" dirty="0">
                <a:solidFill>
                  <a:srgbClr val="562213"/>
                </a:solidFill>
                <a:latin typeface="Gill Sans MT"/>
                <a:cs typeface="Gill Sans MT"/>
              </a:rPr>
              <a:t>PROOFS </a:t>
            </a:r>
            <a:r>
              <a:rPr sz="4000" b="1" spc="-10" dirty="0">
                <a:solidFill>
                  <a:srgbClr val="562213"/>
                </a:solidFill>
                <a:latin typeface="Gill Sans MT"/>
                <a:cs typeface="Gill Sans MT"/>
              </a:rPr>
              <a:t>REQUIRED  </a:t>
            </a:r>
            <a:r>
              <a:rPr sz="4000" b="1" spc="-5" dirty="0">
                <a:solidFill>
                  <a:srgbClr val="562213"/>
                </a:solidFill>
                <a:latin typeface="Gill Sans MT"/>
                <a:cs typeface="Gill Sans MT"/>
              </a:rPr>
              <a:t>FOR GRANTING  A</a:t>
            </a:r>
            <a:r>
              <a:rPr sz="4000" b="1" spc="-445" dirty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4000" b="1" spc="-5" dirty="0">
                <a:solidFill>
                  <a:srgbClr val="562213"/>
                </a:solidFill>
                <a:latin typeface="Gill Sans MT"/>
                <a:cs typeface="Gill Sans MT"/>
              </a:rPr>
              <a:t>“D”</a:t>
            </a:r>
            <a:r>
              <a:rPr sz="4000" b="1" spc="-635" dirty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4000" b="1" spc="-45" dirty="0">
                <a:solidFill>
                  <a:srgbClr val="562213"/>
                </a:solidFill>
                <a:latin typeface="Gill Sans MT"/>
                <a:cs typeface="Gill Sans MT"/>
              </a:rPr>
              <a:t>VARIANCE</a:t>
            </a:r>
            <a:endParaRPr sz="40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53982" y="6548628"/>
            <a:ext cx="177800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B5A787"/>
                </a:solidFill>
                <a:latin typeface="Gill Sans MT"/>
                <a:cs typeface="Gill Sans MT"/>
              </a:rPr>
              <a:t>37</a:t>
            </a:r>
            <a:endParaRPr sz="1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3" y="818012"/>
                </a:lnTo>
                <a:lnTo>
                  <a:pt x="96069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69" y="755005"/>
                </a:lnTo>
                <a:lnTo>
                  <a:pt x="360876" y="736111"/>
                </a:lnTo>
                <a:lnTo>
                  <a:pt x="401011" y="715024"/>
                </a:lnTo>
                <a:lnTo>
                  <a:pt x="439799" y="691821"/>
                </a:lnTo>
                <a:lnTo>
                  <a:pt x="477163" y="666580"/>
                </a:lnTo>
                <a:lnTo>
                  <a:pt x="513025" y="639376"/>
                </a:lnTo>
                <a:lnTo>
                  <a:pt x="547310" y="610287"/>
                </a:lnTo>
                <a:lnTo>
                  <a:pt x="579939" y="579389"/>
                </a:lnTo>
                <a:lnTo>
                  <a:pt x="610837" y="546760"/>
                </a:lnTo>
                <a:lnTo>
                  <a:pt x="639926" y="512477"/>
                </a:lnTo>
                <a:lnTo>
                  <a:pt x="667130" y="476615"/>
                </a:lnTo>
                <a:lnTo>
                  <a:pt x="692371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3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3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1" y="439253"/>
                </a:lnTo>
                <a:lnTo>
                  <a:pt x="667130" y="476615"/>
                </a:lnTo>
                <a:lnTo>
                  <a:pt x="639926" y="512477"/>
                </a:lnTo>
                <a:lnTo>
                  <a:pt x="610837" y="546760"/>
                </a:lnTo>
                <a:lnTo>
                  <a:pt x="579939" y="579389"/>
                </a:lnTo>
                <a:lnTo>
                  <a:pt x="547310" y="610287"/>
                </a:lnTo>
                <a:lnTo>
                  <a:pt x="513025" y="639376"/>
                </a:lnTo>
                <a:lnTo>
                  <a:pt x="477163" y="666580"/>
                </a:lnTo>
                <a:lnTo>
                  <a:pt x="439799" y="691821"/>
                </a:lnTo>
                <a:lnTo>
                  <a:pt x="401011" y="715024"/>
                </a:lnTo>
                <a:lnTo>
                  <a:pt x="360876" y="736111"/>
                </a:lnTo>
                <a:lnTo>
                  <a:pt x="319469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69" y="813890"/>
                </a:lnTo>
                <a:lnTo>
                  <a:pt x="48653" y="818012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62811" y="341375"/>
            <a:ext cx="5317236" cy="121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51576" y="341375"/>
            <a:ext cx="879348" cy="1219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14602" y="498475"/>
            <a:ext cx="4615180" cy="655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The </a:t>
            </a:r>
            <a:r>
              <a:rPr spc="-30" dirty="0"/>
              <a:t>Positive</a:t>
            </a:r>
            <a:r>
              <a:rPr spc="-20" dirty="0"/>
              <a:t> </a:t>
            </a:r>
            <a:r>
              <a:rPr spc="-5" dirty="0"/>
              <a:t>Criteria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96897" y="1428750"/>
            <a:ext cx="7175500" cy="4714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0000FF"/>
                </a:solidFill>
                <a:latin typeface="Gill Sans MT"/>
                <a:cs typeface="Gill Sans MT"/>
              </a:rPr>
              <a:t>Special</a:t>
            </a:r>
            <a:r>
              <a:rPr sz="3200" spc="-110" dirty="0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sz="3200" dirty="0">
                <a:solidFill>
                  <a:srgbClr val="0000FF"/>
                </a:solidFill>
                <a:latin typeface="Gill Sans MT"/>
                <a:cs typeface="Gill Sans MT"/>
              </a:rPr>
              <a:t>Reasons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050">
              <a:latin typeface="Times New Roman"/>
              <a:cs typeface="Times New Roman"/>
            </a:endParaRPr>
          </a:p>
          <a:p>
            <a:pPr marL="570230" marR="5080" indent="-237490">
              <a:lnSpc>
                <a:spcPct val="90000"/>
              </a:lnSpc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800" spc="-5" dirty="0">
                <a:latin typeface="Gill Sans MT"/>
                <a:cs typeface="Gill Sans MT"/>
              </a:rPr>
              <a:t>NJSA 40:55D-70d states that “in </a:t>
            </a:r>
            <a:r>
              <a:rPr sz="2800" dirty="0">
                <a:latin typeface="Gill Sans MT"/>
                <a:cs typeface="Gill Sans MT"/>
              </a:rPr>
              <a:t>particular  </a:t>
            </a:r>
            <a:r>
              <a:rPr sz="2800" spc="-5" dirty="0">
                <a:latin typeface="Gill Sans MT"/>
                <a:cs typeface="Gill Sans MT"/>
              </a:rPr>
              <a:t>cases and </a:t>
            </a:r>
            <a:r>
              <a:rPr sz="2800" spc="-15" dirty="0">
                <a:latin typeface="Gill Sans MT"/>
                <a:cs typeface="Gill Sans MT"/>
              </a:rPr>
              <a:t>for </a:t>
            </a:r>
            <a:r>
              <a:rPr sz="2800" spc="-5" dirty="0">
                <a:latin typeface="Gill Sans MT"/>
                <a:cs typeface="Gill Sans MT"/>
              </a:rPr>
              <a:t>special </a:t>
            </a:r>
            <a:r>
              <a:rPr sz="2800" spc="-35" dirty="0">
                <a:latin typeface="Gill Sans MT"/>
                <a:cs typeface="Gill Sans MT"/>
              </a:rPr>
              <a:t>reasons….” </a:t>
            </a:r>
            <a:r>
              <a:rPr sz="2800" dirty="0">
                <a:latin typeface="Gill Sans MT"/>
                <a:cs typeface="Gill Sans MT"/>
              </a:rPr>
              <a:t>the types </a:t>
            </a:r>
            <a:r>
              <a:rPr sz="2800" spc="-5" dirty="0">
                <a:latin typeface="Gill Sans MT"/>
                <a:cs typeface="Gill Sans MT"/>
              </a:rPr>
              <a:t>of  </a:t>
            </a:r>
            <a:r>
              <a:rPr sz="2800" spc="-10" dirty="0">
                <a:latin typeface="Gill Sans MT"/>
                <a:cs typeface="Gill Sans MT"/>
              </a:rPr>
              <a:t>variances </a:t>
            </a:r>
            <a:r>
              <a:rPr sz="2800" spc="-15" dirty="0">
                <a:latin typeface="Gill Sans MT"/>
                <a:cs typeface="Gill Sans MT"/>
              </a:rPr>
              <a:t>already </a:t>
            </a:r>
            <a:r>
              <a:rPr sz="2800" spc="-5" dirty="0">
                <a:latin typeface="Gill Sans MT"/>
                <a:cs typeface="Gill Sans MT"/>
              </a:rPr>
              <a:t>identified </a:t>
            </a:r>
            <a:r>
              <a:rPr sz="2800" spc="-40" dirty="0">
                <a:latin typeface="Gill Sans MT"/>
                <a:cs typeface="Gill Sans MT"/>
              </a:rPr>
              <a:t>may </a:t>
            </a:r>
            <a:r>
              <a:rPr sz="2800" spc="-5" dirty="0">
                <a:latin typeface="Gill Sans MT"/>
                <a:cs typeface="Gill Sans MT"/>
              </a:rPr>
              <a:t>be granted </a:t>
            </a:r>
            <a:r>
              <a:rPr sz="2800" spc="-15" dirty="0">
                <a:latin typeface="Gill Sans MT"/>
                <a:cs typeface="Gill Sans MT"/>
              </a:rPr>
              <a:t>by  </a:t>
            </a:r>
            <a:r>
              <a:rPr sz="2800" dirty="0">
                <a:latin typeface="Gill Sans MT"/>
                <a:cs typeface="Gill Sans MT"/>
              </a:rPr>
              <a:t>the </a:t>
            </a:r>
            <a:r>
              <a:rPr sz="2800" spc="-15" dirty="0">
                <a:latin typeface="Gill Sans MT"/>
                <a:cs typeface="Gill Sans MT"/>
              </a:rPr>
              <a:t>Board </a:t>
            </a:r>
            <a:r>
              <a:rPr sz="2800" spc="-5" dirty="0">
                <a:latin typeface="Gill Sans MT"/>
                <a:cs typeface="Gill Sans MT"/>
              </a:rPr>
              <a:t>of</a:t>
            </a:r>
            <a:r>
              <a:rPr sz="2800" spc="-290" dirty="0">
                <a:latin typeface="Gill Sans MT"/>
                <a:cs typeface="Gill Sans MT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Adjustment.</a:t>
            </a:r>
            <a:endParaRPr sz="2800">
              <a:latin typeface="Gill Sans MT"/>
              <a:cs typeface="Gill Sans MT"/>
            </a:endParaRPr>
          </a:p>
          <a:p>
            <a:pPr marL="570230" indent="-237490">
              <a:lnSpc>
                <a:spcPts val="3190"/>
              </a:lnSpc>
              <a:spcBef>
                <a:spcPts val="265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800" dirty="0">
                <a:latin typeface="Gill Sans MT"/>
                <a:cs typeface="Gill Sans MT"/>
              </a:rPr>
              <a:t>These </a:t>
            </a:r>
            <a:r>
              <a:rPr sz="2800" spc="-5" dirty="0">
                <a:latin typeface="Gill Sans MT"/>
                <a:cs typeface="Gill Sans MT"/>
              </a:rPr>
              <a:t>“special </a:t>
            </a:r>
            <a:r>
              <a:rPr sz="2800" spc="-10" dirty="0">
                <a:latin typeface="Gill Sans MT"/>
                <a:cs typeface="Gill Sans MT"/>
              </a:rPr>
              <a:t>reasons” </a:t>
            </a:r>
            <a:r>
              <a:rPr sz="2800" spc="-5" dirty="0">
                <a:latin typeface="Gill Sans MT"/>
                <a:cs typeface="Gill Sans MT"/>
              </a:rPr>
              <a:t>also </a:t>
            </a:r>
            <a:r>
              <a:rPr sz="2800" spc="-25" dirty="0">
                <a:latin typeface="Gill Sans MT"/>
                <a:cs typeface="Gill Sans MT"/>
              </a:rPr>
              <a:t>are referred</a:t>
            </a:r>
            <a:r>
              <a:rPr sz="2800" spc="-254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to</a:t>
            </a:r>
            <a:endParaRPr sz="2800">
              <a:latin typeface="Gill Sans MT"/>
              <a:cs typeface="Gill Sans MT"/>
            </a:endParaRPr>
          </a:p>
          <a:p>
            <a:pPr marL="570230">
              <a:lnSpc>
                <a:spcPts val="3190"/>
              </a:lnSpc>
            </a:pPr>
            <a:r>
              <a:rPr sz="2800" spc="-5" dirty="0">
                <a:latin typeface="Gill Sans MT"/>
                <a:cs typeface="Gill Sans MT"/>
              </a:rPr>
              <a:t>as </a:t>
            </a:r>
            <a:r>
              <a:rPr sz="2800" dirty="0">
                <a:latin typeface="Gill Sans MT"/>
                <a:cs typeface="Gill Sans MT"/>
              </a:rPr>
              <a:t>the </a:t>
            </a:r>
            <a:r>
              <a:rPr sz="2800" b="1" spc="-10" dirty="0">
                <a:latin typeface="Gill Sans MT"/>
                <a:cs typeface="Gill Sans MT"/>
              </a:rPr>
              <a:t>positive</a:t>
            </a:r>
            <a:r>
              <a:rPr sz="2800" b="1" spc="-30" dirty="0">
                <a:latin typeface="Gill Sans MT"/>
                <a:cs typeface="Gill Sans MT"/>
              </a:rPr>
              <a:t> </a:t>
            </a:r>
            <a:r>
              <a:rPr sz="2800" b="1" spc="-5" dirty="0">
                <a:latin typeface="Gill Sans MT"/>
                <a:cs typeface="Gill Sans MT"/>
              </a:rPr>
              <a:t>criteria</a:t>
            </a:r>
            <a:r>
              <a:rPr sz="2800" spc="-5" dirty="0">
                <a:latin typeface="Gill Sans MT"/>
                <a:cs typeface="Gill Sans MT"/>
              </a:rPr>
              <a:t>.</a:t>
            </a:r>
            <a:endParaRPr sz="2800">
              <a:latin typeface="Gill Sans MT"/>
              <a:cs typeface="Gill Sans MT"/>
            </a:endParaRPr>
          </a:p>
          <a:p>
            <a:pPr marL="570230" marR="120014" indent="-237490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800" spc="-5" dirty="0">
                <a:latin typeface="Gill Sans MT"/>
                <a:cs typeface="Gill Sans MT"/>
              </a:rPr>
              <a:t>Most </a:t>
            </a:r>
            <a:r>
              <a:rPr sz="2800" spc="-45" dirty="0">
                <a:latin typeface="Gill Sans MT"/>
                <a:cs typeface="Gill Sans MT"/>
              </a:rPr>
              <a:t>broadly, </a:t>
            </a:r>
            <a:r>
              <a:rPr sz="2800" dirty="0">
                <a:latin typeface="Gill Sans MT"/>
                <a:cs typeface="Gill Sans MT"/>
              </a:rPr>
              <a:t>the </a:t>
            </a:r>
            <a:r>
              <a:rPr sz="2800" spc="-10" dirty="0">
                <a:latin typeface="Gill Sans MT"/>
                <a:cs typeface="Gill Sans MT"/>
              </a:rPr>
              <a:t>applicant </a:t>
            </a:r>
            <a:r>
              <a:rPr sz="2800" spc="-5" dirty="0">
                <a:latin typeface="Gill Sans MT"/>
                <a:cs typeface="Gill Sans MT"/>
              </a:rPr>
              <a:t>must </a:t>
            </a:r>
            <a:r>
              <a:rPr sz="2800" spc="-35" dirty="0">
                <a:latin typeface="Gill Sans MT"/>
                <a:cs typeface="Gill Sans MT"/>
              </a:rPr>
              <a:t>prove </a:t>
            </a:r>
            <a:r>
              <a:rPr sz="2800" spc="-5" dirty="0">
                <a:latin typeface="Gill Sans MT"/>
                <a:cs typeface="Gill Sans MT"/>
              </a:rPr>
              <a:t>that</a:t>
            </a:r>
            <a:r>
              <a:rPr sz="2800" spc="-200" dirty="0">
                <a:latin typeface="Gill Sans MT"/>
                <a:cs typeface="Gill Sans MT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a  </a:t>
            </a:r>
            <a:r>
              <a:rPr sz="2800" spc="-15" dirty="0">
                <a:latin typeface="Gill Sans MT"/>
                <a:cs typeface="Gill Sans MT"/>
              </a:rPr>
              <a:t>project </a:t>
            </a:r>
            <a:r>
              <a:rPr sz="2800" spc="-5" dirty="0">
                <a:latin typeface="Gill Sans MT"/>
                <a:cs typeface="Gill Sans MT"/>
              </a:rPr>
              <a:t>advances </a:t>
            </a:r>
            <a:r>
              <a:rPr sz="2800" dirty="0">
                <a:latin typeface="Gill Sans MT"/>
                <a:cs typeface="Gill Sans MT"/>
              </a:rPr>
              <a:t>one </a:t>
            </a:r>
            <a:r>
              <a:rPr sz="2800" spc="-5" dirty="0">
                <a:latin typeface="Gill Sans MT"/>
                <a:cs typeface="Gill Sans MT"/>
              </a:rPr>
              <a:t>of the 16 purposes of  zoning listed in the MLUL at NJSA</a:t>
            </a:r>
            <a:r>
              <a:rPr sz="2800" spc="1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40:55D-2.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53982" y="6548628"/>
            <a:ext cx="177800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B5A787"/>
                </a:solidFill>
                <a:latin typeface="Gill Sans MT"/>
                <a:cs typeface="Gill Sans MT"/>
              </a:rPr>
              <a:t>38</a:t>
            </a:r>
            <a:endParaRPr sz="1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3" y="818012"/>
                </a:lnTo>
                <a:lnTo>
                  <a:pt x="96069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69" y="755005"/>
                </a:lnTo>
                <a:lnTo>
                  <a:pt x="360876" y="736111"/>
                </a:lnTo>
                <a:lnTo>
                  <a:pt x="401011" y="715024"/>
                </a:lnTo>
                <a:lnTo>
                  <a:pt x="439799" y="691821"/>
                </a:lnTo>
                <a:lnTo>
                  <a:pt x="477163" y="666580"/>
                </a:lnTo>
                <a:lnTo>
                  <a:pt x="513025" y="639376"/>
                </a:lnTo>
                <a:lnTo>
                  <a:pt x="547310" y="610287"/>
                </a:lnTo>
                <a:lnTo>
                  <a:pt x="579939" y="579389"/>
                </a:lnTo>
                <a:lnTo>
                  <a:pt x="610837" y="546760"/>
                </a:lnTo>
                <a:lnTo>
                  <a:pt x="639926" y="512477"/>
                </a:lnTo>
                <a:lnTo>
                  <a:pt x="667130" y="476615"/>
                </a:lnTo>
                <a:lnTo>
                  <a:pt x="692371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3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3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1" y="439253"/>
                </a:lnTo>
                <a:lnTo>
                  <a:pt x="667130" y="476615"/>
                </a:lnTo>
                <a:lnTo>
                  <a:pt x="639926" y="512477"/>
                </a:lnTo>
                <a:lnTo>
                  <a:pt x="610837" y="546760"/>
                </a:lnTo>
                <a:lnTo>
                  <a:pt x="579939" y="579389"/>
                </a:lnTo>
                <a:lnTo>
                  <a:pt x="547310" y="610287"/>
                </a:lnTo>
                <a:lnTo>
                  <a:pt x="513025" y="639376"/>
                </a:lnTo>
                <a:lnTo>
                  <a:pt x="477163" y="666580"/>
                </a:lnTo>
                <a:lnTo>
                  <a:pt x="439799" y="691821"/>
                </a:lnTo>
                <a:lnTo>
                  <a:pt x="401011" y="715024"/>
                </a:lnTo>
                <a:lnTo>
                  <a:pt x="360876" y="736111"/>
                </a:lnTo>
                <a:lnTo>
                  <a:pt x="319469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69" y="813890"/>
                </a:lnTo>
                <a:lnTo>
                  <a:pt x="48653" y="818012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62811" y="341375"/>
            <a:ext cx="7173468" cy="121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07807" y="341375"/>
            <a:ext cx="879348" cy="1219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7665">
              <a:lnSpc>
                <a:spcPct val="100000"/>
              </a:lnSpc>
            </a:pPr>
            <a:r>
              <a:rPr spc="-5" dirty="0"/>
              <a:t>The </a:t>
            </a:r>
            <a:r>
              <a:rPr spc="-30" dirty="0"/>
              <a:t>Positive </a:t>
            </a:r>
            <a:r>
              <a:rPr spc="-5" dirty="0"/>
              <a:t>Criteria</a:t>
            </a:r>
            <a:r>
              <a:rPr spc="25" dirty="0"/>
              <a:t> </a:t>
            </a:r>
            <a:r>
              <a:rPr spc="-45" dirty="0"/>
              <a:t>(cont’d)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14602" y="1477898"/>
            <a:ext cx="7326630" cy="3592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0000FF"/>
                </a:solidFill>
                <a:latin typeface="Gill Sans MT"/>
                <a:cs typeface="Gill Sans MT"/>
              </a:rPr>
              <a:t>Special Reasons</a:t>
            </a:r>
            <a:r>
              <a:rPr sz="3200" spc="-90" dirty="0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sz="3200" spc="-30" dirty="0">
                <a:solidFill>
                  <a:srgbClr val="0000FF"/>
                </a:solidFill>
                <a:latin typeface="Gill Sans MT"/>
                <a:cs typeface="Gill Sans MT"/>
              </a:rPr>
              <a:t>(cont’d)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350">
              <a:latin typeface="Times New Roman"/>
              <a:cs typeface="Times New Roman"/>
            </a:endParaRPr>
          </a:p>
          <a:p>
            <a:pPr marL="131445" marR="5080" indent="-118745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dirty="0">
                <a:latin typeface="Gill Sans MT"/>
                <a:cs typeface="Gill Sans MT"/>
              </a:rPr>
              <a:t>As an alternate </a:t>
            </a:r>
            <a:r>
              <a:rPr sz="3200" spc="5" dirty="0">
                <a:latin typeface="Gill Sans MT"/>
                <a:cs typeface="Gill Sans MT"/>
              </a:rPr>
              <a:t>rationale, </a:t>
            </a:r>
            <a:r>
              <a:rPr sz="3200" spc="-10" dirty="0">
                <a:latin typeface="Gill Sans MT"/>
                <a:cs typeface="Gill Sans MT"/>
              </a:rPr>
              <a:t>extreme </a:t>
            </a:r>
            <a:r>
              <a:rPr sz="3200" dirty="0">
                <a:latin typeface="Gill Sans MT"/>
                <a:cs typeface="Gill Sans MT"/>
              </a:rPr>
              <a:t>or  </a:t>
            </a:r>
            <a:r>
              <a:rPr sz="3200" dirty="0">
                <a:solidFill>
                  <a:srgbClr val="FF0000"/>
                </a:solidFill>
                <a:latin typeface="Gill Sans MT"/>
                <a:cs typeface="Gill Sans MT"/>
              </a:rPr>
              <a:t>undue </a:t>
            </a:r>
            <a:r>
              <a:rPr sz="3200" spc="-5" dirty="0">
                <a:solidFill>
                  <a:srgbClr val="FF0000"/>
                </a:solidFill>
                <a:latin typeface="Gill Sans MT"/>
                <a:cs typeface="Gill Sans MT"/>
              </a:rPr>
              <a:t>hardship </a:t>
            </a:r>
            <a:r>
              <a:rPr sz="3200" dirty="0">
                <a:latin typeface="Gill Sans MT"/>
                <a:cs typeface="Gill Sans MT"/>
              </a:rPr>
              <a:t>can exist </a:t>
            </a:r>
            <a:r>
              <a:rPr sz="3200" spc="-15" dirty="0">
                <a:latin typeface="Gill Sans MT"/>
                <a:cs typeface="Gill Sans MT"/>
              </a:rPr>
              <a:t>where </a:t>
            </a:r>
            <a:r>
              <a:rPr sz="3200" dirty="0">
                <a:latin typeface="Gill Sans MT"/>
                <a:cs typeface="Gill Sans MT"/>
              </a:rPr>
              <a:t>a</a:t>
            </a:r>
            <a:r>
              <a:rPr sz="3200" spc="-9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condition  of the </a:t>
            </a:r>
            <a:r>
              <a:rPr sz="3200" spc="-5" dirty="0">
                <a:latin typeface="Gill Sans MT"/>
                <a:cs typeface="Gill Sans MT"/>
              </a:rPr>
              <a:t>land </a:t>
            </a:r>
            <a:r>
              <a:rPr sz="3200" spc="-10" dirty="0">
                <a:latin typeface="Gill Sans MT"/>
                <a:cs typeface="Gill Sans MT"/>
              </a:rPr>
              <a:t>results </a:t>
            </a:r>
            <a:r>
              <a:rPr sz="3200" spc="-5" dirty="0">
                <a:latin typeface="Gill Sans MT"/>
                <a:cs typeface="Gill Sans MT"/>
              </a:rPr>
              <a:t>in </a:t>
            </a:r>
            <a:r>
              <a:rPr sz="3200" dirty="0">
                <a:latin typeface="Gill Sans MT"/>
                <a:cs typeface="Gill Sans MT"/>
              </a:rPr>
              <a:t>economic </a:t>
            </a:r>
            <a:r>
              <a:rPr sz="3200" spc="-30" dirty="0">
                <a:latin typeface="Gill Sans MT"/>
                <a:cs typeface="Gill Sans MT"/>
              </a:rPr>
              <a:t>inutility, </a:t>
            </a:r>
            <a:r>
              <a:rPr sz="3200" dirty="0">
                <a:latin typeface="Gill Sans MT"/>
                <a:cs typeface="Gill Sans MT"/>
              </a:rPr>
              <a:t>and  the </a:t>
            </a:r>
            <a:r>
              <a:rPr sz="3200" spc="-5" dirty="0">
                <a:latin typeface="Gill Sans MT"/>
                <a:cs typeface="Gill Sans MT"/>
              </a:rPr>
              <a:t>property </a:t>
            </a:r>
            <a:r>
              <a:rPr sz="3200" dirty="0">
                <a:latin typeface="Gill Sans MT"/>
                <a:cs typeface="Gill Sans MT"/>
              </a:rPr>
              <a:t>cannot </a:t>
            </a:r>
            <a:r>
              <a:rPr sz="3200" spc="-10" dirty="0">
                <a:latin typeface="Gill Sans MT"/>
                <a:cs typeface="Gill Sans MT"/>
              </a:rPr>
              <a:t>reasonably </a:t>
            </a:r>
            <a:r>
              <a:rPr sz="3200" dirty="0">
                <a:latin typeface="Gill Sans MT"/>
                <a:cs typeface="Gill Sans MT"/>
              </a:rPr>
              <a:t>be used </a:t>
            </a:r>
            <a:r>
              <a:rPr sz="3200" spc="-10" dirty="0">
                <a:latin typeface="Gill Sans MT"/>
                <a:cs typeface="Gill Sans MT"/>
              </a:rPr>
              <a:t>for  </a:t>
            </a:r>
            <a:r>
              <a:rPr sz="3200" spc="-5" dirty="0">
                <a:latin typeface="Gill Sans MT"/>
                <a:cs typeface="Gill Sans MT"/>
              </a:rPr>
              <a:t>its </a:t>
            </a:r>
            <a:r>
              <a:rPr sz="3200" dirty="0">
                <a:latin typeface="Gill Sans MT"/>
                <a:cs typeface="Gill Sans MT"/>
              </a:rPr>
              <a:t>zoned</a:t>
            </a:r>
            <a:r>
              <a:rPr sz="3200" spc="-55" dirty="0">
                <a:latin typeface="Gill Sans MT"/>
                <a:cs typeface="Gill Sans MT"/>
              </a:rPr>
              <a:t> </a:t>
            </a:r>
            <a:r>
              <a:rPr sz="3200" spc="5" dirty="0">
                <a:latin typeface="Gill Sans MT"/>
                <a:cs typeface="Gill Sans MT"/>
              </a:rPr>
              <a:t>purpose.</a:t>
            </a:r>
            <a:endParaRPr sz="32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53982" y="6548628"/>
            <a:ext cx="177800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B5A787"/>
                </a:solidFill>
                <a:latin typeface="Gill Sans MT"/>
                <a:cs typeface="Gill Sans MT"/>
              </a:rPr>
              <a:t>39</a:t>
            </a:r>
            <a:endParaRPr sz="1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3" y="818012"/>
                </a:lnTo>
                <a:lnTo>
                  <a:pt x="96069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69" y="755005"/>
                </a:lnTo>
                <a:lnTo>
                  <a:pt x="360876" y="736111"/>
                </a:lnTo>
                <a:lnTo>
                  <a:pt x="401011" y="715024"/>
                </a:lnTo>
                <a:lnTo>
                  <a:pt x="439799" y="691821"/>
                </a:lnTo>
                <a:lnTo>
                  <a:pt x="477163" y="666580"/>
                </a:lnTo>
                <a:lnTo>
                  <a:pt x="513025" y="639376"/>
                </a:lnTo>
                <a:lnTo>
                  <a:pt x="547310" y="610287"/>
                </a:lnTo>
                <a:lnTo>
                  <a:pt x="579939" y="579389"/>
                </a:lnTo>
                <a:lnTo>
                  <a:pt x="610837" y="546760"/>
                </a:lnTo>
                <a:lnTo>
                  <a:pt x="639926" y="512477"/>
                </a:lnTo>
                <a:lnTo>
                  <a:pt x="667130" y="476615"/>
                </a:lnTo>
                <a:lnTo>
                  <a:pt x="692371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3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3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1" y="439253"/>
                </a:lnTo>
                <a:lnTo>
                  <a:pt x="667130" y="476615"/>
                </a:lnTo>
                <a:lnTo>
                  <a:pt x="639926" y="512477"/>
                </a:lnTo>
                <a:lnTo>
                  <a:pt x="610837" y="546760"/>
                </a:lnTo>
                <a:lnTo>
                  <a:pt x="579939" y="579389"/>
                </a:lnTo>
                <a:lnTo>
                  <a:pt x="547310" y="610287"/>
                </a:lnTo>
                <a:lnTo>
                  <a:pt x="513025" y="639376"/>
                </a:lnTo>
                <a:lnTo>
                  <a:pt x="477163" y="666580"/>
                </a:lnTo>
                <a:lnTo>
                  <a:pt x="439799" y="691821"/>
                </a:lnTo>
                <a:lnTo>
                  <a:pt x="401011" y="715024"/>
                </a:lnTo>
                <a:lnTo>
                  <a:pt x="360876" y="736111"/>
                </a:lnTo>
                <a:lnTo>
                  <a:pt x="319469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69" y="813890"/>
                </a:lnTo>
                <a:lnTo>
                  <a:pt x="48653" y="818012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62811" y="341375"/>
            <a:ext cx="7173468" cy="121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07807" y="341375"/>
            <a:ext cx="879348" cy="1219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7665">
              <a:lnSpc>
                <a:spcPct val="100000"/>
              </a:lnSpc>
            </a:pPr>
            <a:r>
              <a:rPr spc="-5" dirty="0"/>
              <a:t>The </a:t>
            </a:r>
            <a:r>
              <a:rPr spc="-30" dirty="0"/>
              <a:t>Positive </a:t>
            </a:r>
            <a:r>
              <a:rPr spc="-5" dirty="0"/>
              <a:t>Criteria</a:t>
            </a:r>
            <a:r>
              <a:rPr spc="25" dirty="0"/>
              <a:t> </a:t>
            </a:r>
            <a:r>
              <a:rPr spc="-45" dirty="0"/>
              <a:t>(cont’d)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96897" y="1477898"/>
            <a:ext cx="7218680" cy="4406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0000FF"/>
                </a:solidFill>
                <a:latin typeface="Gill Sans MT"/>
                <a:cs typeface="Gill Sans MT"/>
              </a:rPr>
              <a:t>Special Reasons</a:t>
            </a:r>
            <a:r>
              <a:rPr sz="3200" spc="-90" dirty="0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sz="3200" spc="-30" dirty="0">
                <a:solidFill>
                  <a:srgbClr val="0000FF"/>
                </a:solidFill>
                <a:latin typeface="Gill Sans MT"/>
                <a:cs typeface="Gill Sans MT"/>
              </a:rPr>
              <a:t>(cont’d)</a:t>
            </a:r>
            <a:endParaRPr sz="3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3200" spc="-10" dirty="0">
                <a:latin typeface="Gill Sans MT"/>
                <a:cs typeface="Gill Sans MT"/>
              </a:rPr>
              <a:t>Inherently </a:t>
            </a:r>
            <a:r>
              <a:rPr sz="3200" dirty="0">
                <a:latin typeface="Gill Sans MT"/>
                <a:cs typeface="Gill Sans MT"/>
              </a:rPr>
              <a:t>Beneficial</a:t>
            </a:r>
            <a:r>
              <a:rPr sz="3200" spc="-11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Uses</a:t>
            </a:r>
            <a:endParaRPr sz="3200">
              <a:latin typeface="Gill Sans MT"/>
              <a:cs typeface="Gill Sans MT"/>
            </a:endParaRPr>
          </a:p>
          <a:p>
            <a:pPr marL="570230" marR="173355" indent="-237490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3000" dirty="0">
                <a:latin typeface="Gill Sans MT"/>
                <a:cs typeface="Gill Sans MT"/>
              </a:rPr>
              <a:t>NJSA 40:55D-4 </a:t>
            </a:r>
            <a:r>
              <a:rPr sz="3000" spc="-5" dirty="0">
                <a:latin typeface="Gill Sans MT"/>
                <a:cs typeface="Gill Sans MT"/>
              </a:rPr>
              <a:t>defines </a:t>
            </a:r>
            <a:r>
              <a:rPr sz="3000" dirty="0">
                <a:latin typeface="Gill Sans MT"/>
                <a:cs typeface="Gill Sans MT"/>
              </a:rPr>
              <a:t>an </a:t>
            </a:r>
            <a:r>
              <a:rPr sz="3000" spc="-15" dirty="0">
                <a:latin typeface="Gill Sans MT"/>
                <a:cs typeface="Gill Sans MT"/>
              </a:rPr>
              <a:t>inherently  </a:t>
            </a:r>
            <a:r>
              <a:rPr sz="3000" spc="-5" dirty="0">
                <a:latin typeface="Gill Sans MT"/>
                <a:cs typeface="Gill Sans MT"/>
              </a:rPr>
              <a:t>beneficial </a:t>
            </a:r>
            <a:r>
              <a:rPr sz="3000" dirty="0">
                <a:latin typeface="Gill Sans MT"/>
                <a:cs typeface="Gill Sans MT"/>
              </a:rPr>
              <a:t>use as one </a:t>
            </a:r>
            <a:r>
              <a:rPr sz="3000" spc="-5" dirty="0">
                <a:latin typeface="Gill Sans MT"/>
                <a:cs typeface="Gill Sans MT"/>
              </a:rPr>
              <a:t>which </a:t>
            </a:r>
            <a:r>
              <a:rPr sz="3000" dirty="0">
                <a:latin typeface="Gill Sans MT"/>
                <a:cs typeface="Gill Sans MT"/>
              </a:rPr>
              <a:t>is </a:t>
            </a:r>
            <a:r>
              <a:rPr sz="3000" spc="-10" dirty="0">
                <a:latin typeface="Gill Sans MT"/>
                <a:cs typeface="Gill Sans MT"/>
              </a:rPr>
              <a:t>universally  considered </a:t>
            </a:r>
            <a:r>
              <a:rPr sz="3000" dirty="0">
                <a:latin typeface="Gill Sans MT"/>
                <a:cs typeface="Gill Sans MT"/>
              </a:rPr>
              <a:t>of value to the </a:t>
            </a:r>
            <a:r>
              <a:rPr sz="3000" spc="-5" dirty="0">
                <a:latin typeface="Gill Sans MT"/>
                <a:cs typeface="Gill Sans MT"/>
              </a:rPr>
              <a:t>community  because it fundamentally </a:t>
            </a:r>
            <a:r>
              <a:rPr sz="3000" dirty="0">
                <a:latin typeface="Gill Sans MT"/>
                <a:cs typeface="Gill Sans MT"/>
              </a:rPr>
              <a:t>serves the public  </a:t>
            </a:r>
            <a:r>
              <a:rPr sz="3000" spc="-10" dirty="0">
                <a:latin typeface="Gill Sans MT"/>
                <a:cs typeface="Gill Sans MT"/>
              </a:rPr>
              <a:t>good </a:t>
            </a:r>
            <a:r>
              <a:rPr sz="3000" dirty="0">
                <a:latin typeface="Gill Sans MT"/>
                <a:cs typeface="Gill Sans MT"/>
              </a:rPr>
              <a:t>and </a:t>
            </a:r>
            <a:r>
              <a:rPr sz="3000" spc="-10" dirty="0">
                <a:latin typeface="Gill Sans MT"/>
                <a:cs typeface="Gill Sans MT"/>
              </a:rPr>
              <a:t>promotes </a:t>
            </a:r>
            <a:r>
              <a:rPr sz="3000" dirty="0">
                <a:latin typeface="Gill Sans MT"/>
                <a:cs typeface="Gill Sans MT"/>
              </a:rPr>
              <a:t>the general</a:t>
            </a:r>
            <a:r>
              <a:rPr sz="3000" spc="-105" dirty="0">
                <a:latin typeface="Gill Sans MT"/>
                <a:cs typeface="Gill Sans MT"/>
              </a:rPr>
              <a:t> </a:t>
            </a:r>
            <a:r>
              <a:rPr sz="3000" spc="-10" dirty="0">
                <a:latin typeface="Gill Sans MT"/>
                <a:cs typeface="Gill Sans MT"/>
              </a:rPr>
              <a:t>welfare.</a:t>
            </a:r>
            <a:endParaRPr sz="3000">
              <a:latin typeface="Gill Sans MT"/>
              <a:cs typeface="Gill Sans MT"/>
            </a:endParaRPr>
          </a:p>
          <a:p>
            <a:pPr marL="570230" indent="-237490">
              <a:lnSpc>
                <a:spcPct val="100000"/>
              </a:lnSpc>
              <a:spcBef>
                <a:spcPts val="595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3000" dirty="0">
                <a:latin typeface="Gill Sans MT"/>
                <a:cs typeface="Gill Sans MT"/>
              </a:rPr>
              <a:t>If a use </a:t>
            </a:r>
            <a:r>
              <a:rPr sz="3000" spc="-5" dirty="0">
                <a:latin typeface="Gill Sans MT"/>
                <a:cs typeface="Gill Sans MT"/>
              </a:rPr>
              <a:t>is </a:t>
            </a:r>
            <a:r>
              <a:rPr sz="3000" dirty="0">
                <a:latin typeface="Gill Sans MT"/>
                <a:cs typeface="Gill Sans MT"/>
              </a:rPr>
              <a:t>held to be </a:t>
            </a:r>
            <a:r>
              <a:rPr sz="3000" spc="-10" dirty="0">
                <a:latin typeface="Gill Sans MT"/>
                <a:cs typeface="Gill Sans MT"/>
              </a:rPr>
              <a:t>inherently </a:t>
            </a:r>
            <a:r>
              <a:rPr sz="3000" spc="-5" dirty="0">
                <a:latin typeface="Gill Sans MT"/>
                <a:cs typeface="Gill Sans MT"/>
              </a:rPr>
              <a:t>beneficial,</a:t>
            </a:r>
            <a:r>
              <a:rPr sz="3000" spc="-335" dirty="0">
                <a:latin typeface="Gill Sans MT"/>
                <a:cs typeface="Gill Sans MT"/>
              </a:rPr>
              <a:t> </a:t>
            </a:r>
            <a:r>
              <a:rPr sz="3000" spc="-5" dirty="0">
                <a:latin typeface="Gill Sans MT"/>
                <a:cs typeface="Gill Sans MT"/>
              </a:rPr>
              <a:t>it</a:t>
            </a:r>
            <a:endParaRPr sz="3000">
              <a:latin typeface="Gill Sans MT"/>
              <a:cs typeface="Gill Sans MT"/>
            </a:endParaRPr>
          </a:p>
          <a:p>
            <a:pPr marL="570230">
              <a:lnSpc>
                <a:spcPct val="100000"/>
              </a:lnSpc>
            </a:pPr>
            <a:r>
              <a:rPr sz="3000" spc="-15" dirty="0">
                <a:latin typeface="Gill Sans MT"/>
                <a:cs typeface="Gill Sans MT"/>
              </a:rPr>
              <a:t>presumptively </a:t>
            </a:r>
            <a:r>
              <a:rPr sz="3000" dirty="0">
                <a:latin typeface="Gill Sans MT"/>
                <a:cs typeface="Gill Sans MT"/>
              </a:rPr>
              <a:t>satisfies the </a:t>
            </a:r>
            <a:r>
              <a:rPr sz="3000" spc="-10" dirty="0">
                <a:latin typeface="Gill Sans MT"/>
                <a:cs typeface="Gill Sans MT"/>
              </a:rPr>
              <a:t>positive</a:t>
            </a:r>
            <a:r>
              <a:rPr sz="3000" spc="5" dirty="0">
                <a:latin typeface="Gill Sans MT"/>
                <a:cs typeface="Gill Sans MT"/>
              </a:rPr>
              <a:t> </a:t>
            </a:r>
            <a:r>
              <a:rPr sz="3000" spc="-5" dirty="0">
                <a:latin typeface="Gill Sans MT"/>
                <a:cs typeface="Gill Sans MT"/>
              </a:rPr>
              <a:t>criteria.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53982" y="6548628"/>
            <a:ext cx="177800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B5A787"/>
                </a:solidFill>
                <a:latin typeface="Gill Sans MT"/>
                <a:cs typeface="Gill Sans MT"/>
              </a:rPr>
              <a:t>40</a:t>
            </a:r>
            <a:endParaRPr sz="1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3" y="818012"/>
                </a:lnTo>
                <a:lnTo>
                  <a:pt x="96069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69" y="755005"/>
                </a:lnTo>
                <a:lnTo>
                  <a:pt x="360876" y="736111"/>
                </a:lnTo>
                <a:lnTo>
                  <a:pt x="401011" y="715024"/>
                </a:lnTo>
                <a:lnTo>
                  <a:pt x="439799" y="691821"/>
                </a:lnTo>
                <a:lnTo>
                  <a:pt x="477163" y="666580"/>
                </a:lnTo>
                <a:lnTo>
                  <a:pt x="513025" y="639376"/>
                </a:lnTo>
                <a:lnTo>
                  <a:pt x="547310" y="610287"/>
                </a:lnTo>
                <a:lnTo>
                  <a:pt x="579939" y="579389"/>
                </a:lnTo>
                <a:lnTo>
                  <a:pt x="610837" y="546760"/>
                </a:lnTo>
                <a:lnTo>
                  <a:pt x="639926" y="512477"/>
                </a:lnTo>
                <a:lnTo>
                  <a:pt x="667130" y="476615"/>
                </a:lnTo>
                <a:lnTo>
                  <a:pt x="692371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3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3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1" y="439253"/>
                </a:lnTo>
                <a:lnTo>
                  <a:pt x="667130" y="476615"/>
                </a:lnTo>
                <a:lnTo>
                  <a:pt x="639926" y="512477"/>
                </a:lnTo>
                <a:lnTo>
                  <a:pt x="610837" y="546760"/>
                </a:lnTo>
                <a:lnTo>
                  <a:pt x="579939" y="579389"/>
                </a:lnTo>
                <a:lnTo>
                  <a:pt x="547310" y="610287"/>
                </a:lnTo>
                <a:lnTo>
                  <a:pt x="513025" y="639376"/>
                </a:lnTo>
                <a:lnTo>
                  <a:pt x="477163" y="666580"/>
                </a:lnTo>
                <a:lnTo>
                  <a:pt x="439799" y="691821"/>
                </a:lnTo>
                <a:lnTo>
                  <a:pt x="401011" y="715024"/>
                </a:lnTo>
                <a:lnTo>
                  <a:pt x="360876" y="736111"/>
                </a:lnTo>
                <a:lnTo>
                  <a:pt x="319469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69" y="813890"/>
                </a:lnTo>
                <a:lnTo>
                  <a:pt x="48653" y="818012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62811" y="341375"/>
            <a:ext cx="7173468" cy="121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07807" y="341375"/>
            <a:ext cx="879348" cy="1219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7665">
              <a:lnSpc>
                <a:spcPct val="100000"/>
              </a:lnSpc>
            </a:pPr>
            <a:r>
              <a:rPr spc="-5" dirty="0"/>
              <a:t>The </a:t>
            </a:r>
            <a:r>
              <a:rPr spc="-30" dirty="0"/>
              <a:t>Positive </a:t>
            </a:r>
            <a:r>
              <a:rPr spc="-5" dirty="0"/>
              <a:t>Criteria</a:t>
            </a:r>
            <a:r>
              <a:rPr spc="25" dirty="0"/>
              <a:t> </a:t>
            </a:r>
            <a:r>
              <a:rPr spc="-45" dirty="0"/>
              <a:t>(cont’d)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96897" y="1477898"/>
            <a:ext cx="6825615" cy="3592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0000FF"/>
                </a:solidFill>
                <a:latin typeface="Gill Sans MT"/>
                <a:cs typeface="Gill Sans MT"/>
              </a:rPr>
              <a:t>Special Reasons</a:t>
            </a:r>
            <a:r>
              <a:rPr sz="3200" spc="-100" dirty="0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sz="3200" spc="-30" dirty="0">
                <a:solidFill>
                  <a:srgbClr val="0000FF"/>
                </a:solidFill>
                <a:latin typeface="Gill Sans MT"/>
                <a:cs typeface="Gill Sans MT"/>
              </a:rPr>
              <a:t>(cont’d)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350">
              <a:latin typeface="Times New Roman"/>
              <a:cs typeface="Times New Roman"/>
            </a:endParaRPr>
          </a:p>
          <a:p>
            <a:pPr marL="570230" marR="5080" indent="-237490">
              <a:lnSpc>
                <a:spcPct val="100000"/>
              </a:lnSpc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3200" dirty="0">
                <a:latin typeface="Gill Sans MT"/>
                <a:cs typeface="Gill Sans MT"/>
              </a:rPr>
              <a:t>The site suitability test established  </a:t>
            </a:r>
            <a:r>
              <a:rPr sz="3200" spc="-10" dirty="0">
                <a:latin typeface="Gill Sans MT"/>
                <a:cs typeface="Gill Sans MT"/>
              </a:rPr>
              <a:t>through </a:t>
            </a:r>
            <a:r>
              <a:rPr sz="3200" spc="-20" dirty="0">
                <a:latin typeface="Gill Sans MT"/>
                <a:cs typeface="Gill Sans MT"/>
              </a:rPr>
              <a:t>two </a:t>
            </a:r>
            <a:r>
              <a:rPr sz="3200" dirty="0">
                <a:latin typeface="Gill Sans MT"/>
                <a:cs typeface="Gill Sans MT"/>
              </a:rPr>
              <a:t>NJ </a:t>
            </a:r>
            <a:r>
              <a:rPr sz="3200" spc="-10" dirty="0">
                <a:latin typeface="Gill Sans MT"/>
                <a:cs typeface="Gill Sans MT"/>
              </a:rPr>
              <a:t>Supreme </a:t>
            </a:r>
            <a:r>
              <a:rPr sz="3200" spc="10" dirty="0">
                <a:latin typeface="Gill Sans MT"/>
                <a:cs typeface="Gill Sans MT"/>
              </a:rPr>
              <a:t>Court</a:t>
            </a:r>
            <a:r>
              <a:rPr sz="3200" spc="-114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cases  </a:t>
            </a:r>
            <a:r>
              <a:rPr sz="3200" spc="10" dirty="0">
                <a:latin typeface="Gill Sans MT"/>
                <a:cs typeface="Gill Sans MT"/>
              </a:rPr>
              <a:t>further </a:t>
            </a:r>
            <a:r>
              <a:rPr sz="3200" spc="-10" dirty="0">
                <a:latin typeface="Gill Sans MT"/>
                <a:cs typeface="Gill Sans MT"/>
              </a:rPr>
              <a:t>refines </a:t>
            </a:r>
            <a:r>
              <a:rPr sz="3200" dirty="0">
                <a:latin typeface="Gill Sans MT"/>
                <a:cs typeface="Gill Sans MT"/>
              </a:rPr>
              <a:t>the special </a:t>
            </a:r>
            <a:r>
              <a:rPr sz="3200" spc="-10" dirty="0">
                <a:latin typeface="Gill Sans MT"/>
                <a:cs typeface="Gill Sans MT"/>
              </a:rPr>
              <a:t>reasons  requirements for </a:t>
            </a:r>
            <a:r>
              <a:rPr sz="3200" dirty="0">
                <a:latin typeface="Gill Sans MT"/>
                <a:cs typeface="Gill Sans MT"/>
              </a:rPr>
              <a:t>uses that </a:t>
            </a:r>
            <a:r>
              <a:rPr sz="3200" spc="-20" dirty="0">
                <a:latin typeface="Gill Sans MT"/>
                <a:cs typeface="Gill Sans MT"/>
              </a:rPr>
              <a:t>are </a:t>
            </a:r>
            <a:r>
              <a:rPr sz="3200" u="heavy" dirty="0">
                <a:latin typeface="Gill Sans MT"/>
                <a:cs typeface="Gill Sans MT"/>
              </a:rPr>
              <a:t>not  </a:t>
            </a:r>
            <a:r>
              <a:rPr sz="3200" spc="-10" dirty="0">
                <a:latin typeface="Gill Sans MT"/>
                <a:cs typeface="Gill Sans MT"/>
              </a:rPr>
              <a:t>inherently</a:t>
            </a:r>
            <a:r>
              <a:rPr sz="3200" spc="-9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beneficial.</a:t>
            </a:r>
            <a:endParaRPr sz="32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53982" y="6548628"/>
            <a:ext cx="177800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B5A787"/>
                </a:solidFill>
                <a:latin typeface="Gill Sans MT"/>
                <a:cs typeface="Gill Sans MT"/>
              </a:rPr>
              <a:t>41</a:t>
            </a:r>
            <a:endParaRPr sz="1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3" y="818012"/>
                </a:lnTo>
                <a:lnTo>
                  <a:pt x="96069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69" y="755005"/>
                </a:lnTo>
                <a:lnTo>
                  <a:pt x="360876" y="736111"/>
                </a:lnTo>
                <a:lnTo>
                  <a:pt x="401011" y="715024"/>
                </a:lnTo>
                <a:lnTo>
                  <a:pt x="439799" y="691821"/>
                </a:lnTo>
                <a:lnTo>
                  <a:pt x="477163" y="666580"/>
                </a:lnTo>
                <a:lnTo>
                  <a:pt x="513025" y="639376"/>
                </a:lnTo>
                <a:lnTo>
                  <a:pt x="547310" y="610287"/>
                </a:lnTo>
                <a:lnTo>
                  <a:pt x="579939" y="579389"/>
                </a:lnTo>
                <a:lnTo>
                  <a:pt x="610837" y="546760"/>
                </a:lnTo>
                <a:lnTo>
                  <a:pt x="639926" y="512477"/>
                </a:lnTo>
                <a:lnTo>
                  <a:pt x="667130" y="476615"/>
                </a:lnTo>
                <a:lnTo>
                  <a:pt x="692371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3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3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1" y="439253"/>
                </a:lnTo>
                <a:lnTo>
                  <a:pt x="667130" y="476615"/>
                </a:lnTo>
                <a:lnTo>
                  <a:pt x="639926" y="512477"/>
                </a:lnTo>
                <a:lnTo>
                  <a:pt x="610837" y="546760"/>
                </a:lnTo>
                <a:lnTo>
                  <a:pt x="579939" y="579389"/>
                </a:lnTo>
                <a:lnTo>
                  <a:pt x="547310" y="610287"/>
                </a:lnTo>
                <a:lnTo>
                  <a:pt x="513025" y="639376"/>
                </a:lnTo>
                <a:lnTo>
                  <a:pt x="477163" y="666580"/>
                </a:lnTo>
                <a:lnTo>
                  <a:pt x="439799" y="691821"/>
                </a:lnTo>
                <a:lnTo>
                  <a:pt x="401011" y="715024"/>
                </a:lnTo>
                <a:lnTo>
                  <a:pt x="360876" y="736111"/>
                </a:lnTo>
                <a:lnTo>
                  <a:pt x="319469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69" y="813890"/>
                </a:lnTo>
                <a:lnTo>
                  <a:pt x="48653" y="818012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62811" y="341375"/>
            <a:ext cx="7173468" cy="121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07807" y="341375"/>
            <a:ext cx="879348" cy="1219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7665">
              <a:lnSpc>
                <a:spcPct val="100000"/>
              </a:lnSpc>
            </a:pPr>
            <a:r>
              <a:rPr spc="-5" dirty="0"/>
              <a:t>The </a:t>
            </a:r>
            <a:r>
              <a:rPr spc="-30" dirty="0"/>
              <a:t>Positive </a:t>
            </a:r>
            <a:r>
              <a:rPr spc="-5" dirty="0"/>
              <a:t>Criteria</a:t>
            </a:r>
            <a:r>
              <a:rPr spc="25" dirty="0"/>
              <a:t> </a:t>
            </a:r>
            <a:r>
              <a:rPr spc="-45" dirty="0"/>
              <a:t>(cont’d)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96897" y="1428750"/>
            <a:ext cx="7171690" cy="4482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0000FF"/>
                </a:solidFill>
                <a:latin typeface="Gill Sans MT"/>
                <a:cs typeface="Gill Sans MT"/>
              </a:rPr>
              <a:t>Special Reasons</a:t>
            </a:r>
            <a:r>
              <a:rPr sz="3200" spc="-90" dirty="0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sz="3200" spc="-30" dirty="0">
                <a:solidFill>
                  <a:srgbClr val="0000FF"/>
                </a:solidFill>
                <a:latin typeface="Gill Sans MT"/>
                <a:cs typeface="Gill Sans MT"/>
              </a:rPr>
              <a:t>(cont’d)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600">
              <a:latin typeface="Times New Roman"/>
              <a:cs typeface="Times New Roman"/>
            </a:endParaRPr>
          </a:p>
          <a:p>
            <a:pPr marL="570230" marR="10160" indent="-237490">
              <a:lnSpc>
                <a:spcPct val="90000"/>
              </a:lnSpc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400" b="1" spc="-40" dirty="0">
                <a:latin typeface="Gill Sans MT"/>
                <a:cs typeface="Gill Sans MT"/>
              </a:rPr>
              <a:t>Kohl </a:t>
            </a:r>
            <a:r>
              <a:rPr sz="2400" b="1" spc="-75" dirty="0">
                <a:latin typeface="Gill Sans MT"/>
                <a:cs typeface="Gill Sans MT"/>
              </a:rPr>
              <a:t>v. </a:t>
            </a:r>
            <a:r>
              <a:rPr sz="2400" b="1" spc="-35" dirty="0">
                <a:latin typeface="Gill Sans MT"/>
                <a:cs typeface="Gill Sans MT"/>
              </a:rPr>
              <a:t>Mayor </a:t>
            </a:r>
            <a:r>
              <a:rPr sz="2400" b="1" dirty="0">
                <a:latin typeface="Gill Sans MT"/>
                <a:cs typeface="Gill Sans MT"/>
              </a:rPr>
              <a:t>and </a:t>
            </a:r>
            <a:r>
              <a:rPr sz="2400" b="1" spc="-5" dirty="0">
                <a:latin typeface="Gill Sans MT"/>
                <a:cs typeface="Gill Sans MT"/>
              </a:rPr>
              <a:t>Council of </a:t>
            </a:r>
            <a:r>
              <a:rPr sz="2400" b="1" spc="-15" dirty="0">
                <a:latin typeface="Gill Sans MT"/>
                <a:cs typeface="Gill Sans MT"/>
              </a:rPr>
              <a:t>Fair </a:t>
            </a:r>
            <a:r>
              <a:rPr sz="2400" b="1" spc="-25" dirty="0">
                <a:latin typeface="Gill Sans MT"/>
                <a:cs typeface="Gill Sans MT"/>
              </a:rPr>
              <a:t>Lawn  </a:t>
            </a:r>
            <a:r>
              <a:rPr sz="2400" dirty="0">
                <a:latin typeface="Gill Sans MT"/>
                <a:cs typeface="Gill Sans MT"/>
              </a:rPr>
              <a:t>established the principle that the use </a:t>
            </a:r>
            <a:r>
              <a:rPr sz="2400" spc="-10" dirty="0">
                <a:latin typeface="Gill Sans MT"/>
                <a:cs typeface="Gill Sans MT"/>
              </a:rPr>
              <a:t>must </a:t>
            </a:r>
            <a:r>
              <a:rPr sz="2400" spc="-15" dirty="0">
                <a:latin typeface="Gill Sans MT"/>
                <a:cs typeface="Gill Sans MT"/>
              </a:rPr>
              <a:t>promote  </a:t>
            </a:r>
            <a:r>
              <a:rPr sz="2400" dirty="0">
                <a:latin typeface="Gill Sans MT"/>
                <a:cs typeface="Gill Sans MT"/>
              </a:rPr>
              <a:t>the </a:t>
            </a:r>
            <a:r>
              <a:rPr sz="2400" spc="-5" dirty="0">
                <a:latin typeface="Gill Sans MT"/>
                <a:cs typeface="Gill Sans MT"/>
              </a:rPr>
              <a:t>general </a:t>
            </a:r>
            <a:r>
              <a:rPr sz="2400" spc="-20" dirty="0">
                <a:latin typeface="Gill Sans MT"/>
                <a:cs typeface="Gill Sans MT"/>
              </a:rPr>
              <a:t>welfare </a:t>
            </a:r>
            <a:r>
              <a:rPr sz="2400" spc="-15" dirty="0">
                <a:latin typeface="Gill Sans MT"/>
                <a:cs typeface="Gill Sans MT"/>
              </a:rPr>
              <a:t>by </a:t>
            </a:r>
            <a:r>
              <a:rPr sz="2400" dirty="0">
                <a:latin typeface="Gill Sans MT"/>
                <a:cs typeface="Gill Sans MT"/>
              </a:rPr>
              <a:t>being </a:t>
            </a:r>
            <a:r>
              <a:rPr sz="2400" spc="-5" dirty="0">
                <a:latin typeface="Gill Sans MT"/>
                <a:cs typeface="Gill Sans MT"/>
              </a:rPr>
              <a:t>“particularly </a:t>
            </a:r>
            <a:r>
              <a:rPr sz="2400" dirty="0">
                <a:latin typeface="Gill Sans MT"/>
                <a:cs typeface="Gill Sans MT"/>
              </a:rPr>
              <a:t>fitted to</a:t>
            </a:r>
            <a:r>
              <a:rPr sz="2400" spc="-20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the  particular </a:t>
            </a:r>
            <a:r>
              <a:rPr sz="2400" spc="-5" dirty="0">
                <a:latin typeface="Gill Sans MT"/>
                <a:cs typeface="Gill Sans MT"/>
              </a:rPr>
              <a:t>location </a:t>
            </a:r>
            <a:r>
              <a:rPr sz="2400" spc="-10" dirty="0">
                <a:latin typeface="Gill Sans MT"/>
                <a:cs typeface="Gill Sans MT"/>
              </a:rPr>
              <a:t>for </a:t>
            </a:r>
            <a:r>
              <a:rPr sz="2400" spc="-5" dirty="0">
                <a:latin typeface="Gill Sans MT"/>
                <a:cs typeface="Gill Sans MT"/>
              </a:rPr>
              <a:t>which </a:t>
            </a:r>
            <a:r>
              <a:rPr sz="2400" dirty="0">
                <a:latin typeface="Gill Sans MT"/>
                <a:cs typeface="Gill Sans MT"/>
              </a:rPr>
              <a:t>the </a:t>
            </a:r>
            <a:r>
              <a:rPr sz="2400" spc="-5" dirty="0">
                <a:latin typeface="Gill Sans MT"/>
                <a:cs typeface="Gill Sans MT"/>
              </a:rPr>
              <a:t>variance </a:t>
            </a:r>
            <a:r>
              <a:rPr sz="2400" dirty="0">
                <a:latin typeface="Gill Sans MT"/>
                <a:cs typeface="Gill Sans MT"/>
              </a:rPr>
              <a:t>is</a:t>
            </a:r>
            <a:r>
              <a:rPr sz="2400" spc="35" dirty="0">
                <a:latin typeface="Gill Sans MT"/>
                <a:cs typeface="Gill Sans MT"/>
              </a:rPr>
              <a:t> </a:t>
            </a:r>
            <a:r>
              <a:rPr sz="2400" spc="-35" dirty="0">
                <a:latin typeface="Gill Sans MT"/>
                <a:cs typeface="Gill Sans MT"/>
              </a:rPr>
              <a:t>sought.”</a:t>
            </a:r>
            <a:endParaRPr sz="2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3891A7"/>
              </a:buClr>
              <a:buFont typeface="Verdana"/>
              <a:buChar char="◦"/>
            </a:pPr>
            <a:endParaRPr sz="3250">
              <a:latin typeface="Times New Roman"/>
              <a:cs typeface="Times New Roman"/>
            </a:endParaRPr>
          </a:p>
          <a:p>
            <a:pPr marL="570230" marR="5080" indent="-237490">
              <a:lnSpc>
                <a:spcPct val="90000"/>
              </a:lnSpc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400" b="1" spc="-5" dirty="0">
                <a:latin typeface="Gill Sans MT"/>
                <a:cs typeface="Gill Sans MT"/>
              </a:rPr>
              <a:t>Medici </a:t>
            </a:r>
            <a:r>
              <a:rPr sz="2400" b="1" spc="-75" dirty="0">
                <a:latin typeface="Gill Sans MT"/>
                <a:cs typeface="Gill Sans MT"/>
              </a:rPr>
              <a:t>v. </a:t>
            </a:r>
            <a:r>
              <a:rPr sz="2400" b="1" spc="-5" dirty="0">
                <a:latin typeface="Gill Sans MT"/>
                <a:cs typeface="Gill Sans MT"/>
              </a:rPr>
              <a:t>BPR </a:t>
            </a:r>
            <a:r>
              <a:rPr sz="2400" b="1" dirty="0">
                <a:latin typeface="Gill Sans MT"/>
                <a:cs typeface="Gill Sans MT"/>
              </a:rPr>
              <a:t>Co</a:t>
            </a:r>
            <a:r>
              <a:rPr sz="2400" dirty="0">
                <a:latin typeface="Gill Sans MT"/>
                <a:cs typeface="Gill Sans MT"/>
              </a:rPr>
              <a:t>. established the </a:t>
            </a:r>
            <a:r>
              <a:rPr sz="2400" spc="-10" dirty="0">
                <a:latin typeface="Gill Sans MT"/>
                <a:cs typeface="Gill Sans MT"/>
              </a:rPr>
              <a:t>requirement </a:t>
            </a:r>
            <a:r>
              <a:rPr sz="2400" spc="-15" dirty="0">
                <a:latin typeface="Gill Sans MT"/>
                <a:cs typeface="Gill Sans MT"/>
              </a:rPr>
              <a:t>for  </a:t>
            </a:r>
            <a:r>
              <a:rPr sz="2400" dirty="0">
                <a:latin typeface="Gill Sans MT"/>
                <a:cs typeface="Gill Sans MT"/>
              </a:rPr>
              <a:t>an </a:t>
            </a:r>
            <a:r>
              <a:rPr sz="2400" spc="-5" dirty="0">
                <a:latin typeface="Gill Sans MT"/>
                <a:cs typeface="Gill Sans MT"/>
              </a:rPr>
              <a:t>“enhanced </a:t>
            </a:r>
            <a:r>
              <a:rPr sz="2400" dirty="0">
                <a:latin typeface="Gill Sans MT"/>
                <a:cs typeface="Gill Sans MT"/>
              </a:rPr>
              <a:t>quality of </a:t>
            </a:r>
            <a:r>
              <a:rPr sz="2400" spc="15" dirty="0">
                <a:latin typeface="Gill Sans MT"/>
                <a:cs typeface="Gill Sans MT"/>
              </a:rPr>
              <a:t>proof” </a:t>
            </a:r>
            <a:r>
              <a:rPr sz="2400" dirty="0">
                <a:latin typeface="Gill Sans MT"/>
                <a:cs typeface="Gill Sans MT"/>
              </a:rPr>
              <a:t>and the </a:t>
            </a:r>
            <a:r>
              <a:rPr sz="2400" spc="-20" dirty="0">
                <a:latin typeface="Gill Sans MT"/>
                <a:cs typeface="Gill Sans MT"/>
              </a:rPr>
              <a:t>applicant’s  </a:t>
            </a:r>
            <a:r>
              <a:rPr sz="2400" dirty="0">
                <a:latin typeface="Gill Sans MT"/>
                <a:cs typeface="Gill Sans MT"/>
              </a:rPr>
              <a:t>need to </a:t>
            </a:r>
            <a:r>
              <a:rPr sz="2400" spc="-10" dirty="0">
                <a:latin typeface="Gill Sans MT"/>
                <a:cs typeface="Gill Sans MT"/>
              </a:rPr>
              <a:t>show </a:t>
            </a:r>
            <a:r>
              <a:rPr sz="2400" dirty="0">
                <a:latin typeface="Gill Sans MT"/>
                <a:cs typeface="Gill Sans MT"/>
              </a:rPr>
              <a:t>that </a:t>
            </a:r>
            <a:r>
              <a:rPr sz="2400" spc="-10" dirty="0">
                <a:latin typeface="Gill Sans MT"/>
                <a:cs typeface="Gill Sans MT"/>
              </a:rPr>
              <a:t>there </a:t>
            </a:r>
            <a:r>
              <a:rPr sz="2400" dirty="0">
                <a:latin typeface="Gill Sans MT"/>
                <a:cs typeface="Gill Sans MT"/>
              </a:rPr>
              <a:t>has been substantial </a:t>
            </a:r>
            <a:r>
              <a:rPr sz="2400" spc="-5" dirty="0">
                <a:latin typeface="Gill Sans MT"/>
                <a:cs typeface="Gill Sans MT"/>
              </a:rPr>
              <a:t>change  in </a:t>
            </a:r>
            <a:r>
              <a:rPr sz="2400" dirty="0">
                <a:latin typeface="Gill Sans MT"/>
                <a:cs typeface="Gill Sans MT"/>
              </a:rPr>
              <a:t>the </a:t>
            </a:r>
            <a:r>
              <a:rPr sz="2400" spc="-5" dirty="0">
                <a:latin typeface="Gill Sans MT"/>
                <a:cs typeface="Gill Sans MT"/>
              </a:rPr>
              <a:t>character </a:t>
            </a:r>
            <a:r>
              <a:rPr sz="2400" dirty="0">
                <a:latin typeface="Gill Sans MT"/>
                <a:cs typeface="Gill Sans MT"/>
              </a:rPr>
              <a:t>of the </a:t>
            </a:r>
            <a:r>
              <a:rPr sz="2400" spc="-5" dirty="0">
                <a:latin typeface="Gill Sans MT"/>
                <a:cs typeface="Gill Sans MT"/>
              </a:rPr>
              <a:t>community </a:t>
            </a:r>
            <a:r>
              <a:rPr sz="2400" dirty="0">
                <a:latin typeface="Gill Sans MT"/>
                <a:cs typeface="Gill Sans MT"/>
              </a:rPr>
              <a:t>since the</a:t>
            </a:r>
            <a:r>
              <a:rPr sz="2400" spc="-6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adoption  </a:t>
            </a:r>
            <a:r>
              <a:rPr sz="2400" dirty="0">
                <a:latin typeface="Gill Sans MT"/>
                <a:cs typeface="Gill Sans MT"/>
              </a:rPr>
              <a:t>of the </a:t>
            </a:r>
            <a:r>
              <a:rPr sz="2400" spc="-5" dirty="0">
                <a:latin typeface="Gill Sans MT"/>
                <a:cs typeface="Gill Sans MT"/>
              </a:rPr>
              <a:t>master </a:t>
            </a:r>
            <a:r>
              <a:rPr sz="2400" dirty="0">
                <a:latin typeface="Gill Sans MT"/>
                <a:cs typeface="Gill Sans MT"/>
              </a:rPr>
              <a:t>plan and </a:t>
            </a:r>
            <a:r>
              <a:rPr sz="2400" spc="-5" dirty="0">
                <a:latin typeface="Gill Sans MT"/>
                <a:cs typeface="Gill Sans MT"/>
              </a:rPr>
              <a:t>zoning</a:t>
            </a:r>
            <a:r>
              <a:rPr sz="2400" spc="-9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ordinance.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53982" y="6548628"/>
            <a:ext cx="177800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B5A787"/>
                </a:solidFill>
                <a:latin typeface="Gill Sans MT"/>
                <a:cs typeface="Gill Sans MT"/>
              </a:rPr>
              <a:t>42</a:t>
            </a:r>
            <a:endParaRPr sz="1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3" y="818012"/>
                </a:lnTo>
                <a:lnTo>
                  <a:pt x="96069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69" y="755005"/>
                </a:lnTo>
                <a:lnTo>
                  <a:pt x="360876" y="736111"/>
                </a:lnTo>
                <a:lnTo>
                  <a:pt x="401011" y="715024"/>
                </a:lnTo>
                <a:lnTo>
                  <a:pt x="439799" y="691821"/>
                </a:lnTo>
                <a:lnTo>
                  <a:pt x="477163" y="666580"/>
                </a:lnTo>
                <a:lnTo>
                  <a:pt x="513025" y="639376"/>
                </a:lnTo>
                <a:lnTo>
                  <a:pt x="547310" y="610287"/>
                </a:lnTo>
                <a:lnTo>
                  <a:pt x="579939" y="579389"/>
                </a:lnTo>
                <a:lnTo>
                  <a:pt x="610837" y="546760"/>
                </a:lnTo>
                <a:lnTo>
                  <a:pt x="639926" y="512477"/>
                </a:lnTo>
                <a:lnTo>
                  <a:pt x="667130" y="476615"/>
                </a:lnTo>
                <a:lnTo>
                  <a:pt x="692371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3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3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1" y="439253"/>
                </a:lnTo>
                <a:lnTo>
                  <a:pt x="667130" y="476615"/>
                </a:lnTo>
                <a:lnTo>
                  <a:pt x="639926" y="512477"/>
                </a:lnTo>
                <a:lnTo>
                  <a:pt x="610837" y="546760"/>
                </a:lnTo>
                <a:lnTo>
                  <a:pt x="579939" y="579389"/>
                </a:lnTo>
                <a:lnTo>
                  <a:pt x="547310" y="610287"/>
                </a:lnTo>
                <a:lnTo>
                  <a:pt x="513025" y="639376"/>
                </a:lnTo>
                <a:lnTo>
                  <a:pt x="477163" y="666580"/>
                </a:lnTo>
                <a:lnTo>
                  <a:pt x="439799" y="691821"/>
                </a:lnTo>
                <a:lnTo>
                  <a:pt x="401011" y="715024"/>
                </a:lnTo>
                <a:lnTo>
                  <a:pt x="360876" y="736111"/>
                </a:lnTo>
                <a:lnTo>
                  <a:pt x="319469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69" y="813890"/>
                </a:lnTo>
                <a:lnTo>
                  <a:pt x="48653" y="818012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62811" y="341375"/>
            <a:ext cx="6038088" cy="121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72428" y="341375"/>
            <a:ext cx="879348" cy="1219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14602" y="498475"/>
            <a:ext cx="5336540" cy="685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What </a:t>
            </a:r>
            <a:r>
              <a:rPr spc="-30" dirty="0"/>
              <a:t>are </a:t>
            </a:r>
            <a:r>
              <a:rPr dirty="0"/>
              <a:t>“d”</a:t>
            </a:r>
            <a:r>
              <a:rPr spc="-415" dirty="0"/>
              <a:t> </a:t>
            </a:r>
            <a:r>
              <a:rPr spc="-5" dirty="0"/>
              <a:t>variances?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96897" y="2041778"/>
            <a:ext cx="7141845" cy="3592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5080" indent="-283210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spc="-10" dirty="0">
                <a:latin typeface="Gill Sans MT"/>
                <a:cs typeface="Gill Sans MT"/>
              </a:rPr>
              <a:t>They </a:t>
            </a:r>
            <a:r>
              <a:rPr sz="3200" spc="-20" dirty="0">
                <a:latin typeface="Gill Sans MT"/>
                <a:cs typeface="Gill Sans MT"/>
              </a:rPr>
              <a:t>are </a:t>
            </a:r>
            <a:r>
              <a:rPr sz="3200" dirty="0">
                <a:latin typeface="Gill Sans MT"/>
                <a:cs typeface="Gill Sans MT"/>
              </a:rPr>
              <a:t>a </a:t>
            </a:r>
            <a:r>
              <a:rPr sz="3200" spc="-10" dirty="0">
                <a:latin typeface="Gill Sans MT"/>
                <a:cs typeface="Gill Sans MT"/>
              </a:rPr>
              <a:t>form </a:t>
            </a:r>
            <a:r>
              <a:rPr sz="3200" dirty="0">
                <a:latin typeface="Gill Sans MT"/>
                <a:cs typeface="Gill Sans MT"/>
              </a:rPr>
              <a:t>of </a:t>
            </a:r>
            <a:r>
              <a:rPr sz="3200" spc="-10" dirty="0">
                <a:latin typeface="Gill Sans MT"/>
                <a:cs typeface="Gill Sans MT"/>
              </a:rPr>
              <a:t>relief </a:t>
            </a:r>
            <a:r>
              <a:rPr sz="3200" spc="-20" dirty="0">
                <a:latin typeface="Gill Sans MT"/>
                <a:cs typeface="Gill Sans MT"/>
              </a:rPr>
              <a:t>from </a:t>
            </a:r>
            <a:r>
              <a:rPr sz="3200" dirty="0">
                <a:latin typeface="Gill Sans MT"/>
                <a:cs typeface="Gill Sans MT"/>
              </a:rPr>
              <a:t>a</a:t>
            </a:r>
            <a:r>
              <a:rPr sz="3200" spc="-90" dirty="0">
                <a:latin typeface="Gill Sans MT"/>
                <a:cs typeface="Gill Sans MT"/>
              </a:rPr>
              <a:t> </a:t>
            </a:r>
            <a:r>
              <a:rPr sz="3200" spc="-15" dirty="0">
                <a:latin typeface="Gill Sans MT"/>
                <a:cs typeface="Gill Sans MT"/>
              </a:rPr>
              <a:t>provision  </a:t>
            </a:r>
            <a:r>
              <a:rPr sz="3200" dirty="0">
                <a:latin typeface="Gill Sans MT"/>
                <a:cs typeface="Gill Sans MT"/>
              </a:rPr>
              <a:t>of a </a:t>
            </a:r>
            <a:r>
              <a:rPr sz="3200" spc="-5" dirty="0">
                <a:latin typeface="Gill Sans MT"/>
                <a:cs typeface="Gill Sans MT"/>
              </a:rPr>
              <a:t>local </a:t>
            </a:r>
            <a:r>
              <a:rPr sz="3200" dirty="0">
                <a:latin typeface="Gill Sans MT"/>
                <a:cs typeface="Gill Sans MT"/>
              </a:rPr>
              <a:t>zoning </a:t>
            </a:r>
            <a:r>
              <a:rPr sz="3200" spc="-5" dirty="0">
                <a:latin typeface="Gill Sans MT"/>
                <a:cs typeface="Gill Sans MT"/>
              </a:rPr>
              <a:t>ordinance </a:t>
            </a:r>
            <a:r>
              <a:rPr sz="3200" dirty="0">
                <a:latin typeface="Gill Sans MT"/>
                <a:cs typeface="Gill Sans MT"/>
              </a:rPr>
              <a:t>as permitted  under the Municipal </a:t>
            </a:r>
            <a:r>
              <a:rPr sz="3200" spc="-5" dirty="0">
                <a:latin typeface="Gill Sans MT"/>
                <a:cs typeface="Gill Sans MT"/>
              </a:rPr>
              <a:t>Land </a:t>
            </a:r>
            <a:r>
              <a:rPr sz="3200" dirty="0">
                <a:latin typeface="Gill Sans MT"/>
                <a:cs typeface="Gill Sans MT"/>
              </a:rPr>
              <a:t>Use </a:t>
            </a:r>
            <a:r>
              <a:rPr sz="3200" spc="-40" dirty="0">
                <a:latin typeface="Gill Sans MT"/>
                <a:cs typeface="Gill Sans MT"/>
              </a:rPr>
              <a:t>Law  </a:t>
            </a:r>
            <a:r>
              <a:rPr sz="3200" spc="-5" dirty="0">
                <a:latin typeface="Gill Sans MT"/>
                <a:cs typeface="Gill Sans MT"/>
              </a:rPr>
              <a:t>(MLUL) in </a:t>
            </a:r>
            <a:r>
              <a:rPr sz="3200" dirty="0">
                <a:latin typeface="Gill Sans MT"/>
                <a:cs typeface="Gill Sans MT"/>
              </a:rPr>
              <a:t>NJSA</a:t>
            </a:r>
            <a:r>
              <a:rPr sz="3200" spc="-4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40:55D-70d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3891A7"/>
              </a:buClr>
              <a:buFont typeface="Wingdings 2"/>
              <a:buChar char=""/>
            </a:pPr>
            <a:endParaRPr sz="4350">
              <a:latin typeface="Times New Roman"/>
              <a:cs typeface="Times New Roman"/>
            </a:endParaRPr>
          </a:p>
          <a:p>
            <a:pPr marL="295910" marR="789305" indent="-283210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dirty="0">
                <a:latin typeface="Gill Sans MT"/>
                <a:cs typeface="Gill Sans MT"/>
              </a:rPr>
              <a:t>NJSA stands </a:t>
            </a:r>
            <a:r>
              <a:rPr sz="3200" spc="-10" dirty="0">
                <a:latin typeface="Gill Sans MT"/>
                <a:cs typeface="Gill Sans MT"/>
              </a:rPr>
              <a:t>for </a:t>
            </a:r>
            <a:r>
              <a:rPr sz="3200" spc="-20" dirty="0">
                <a:latin typeface="Gill Sans MT"/>
                <a:cs typeface="Gill Sans MT"/>
              </a:rPr>
              <a:t>New Jersey</a:t>
            </a:r>
            <a:r>
              <a:rPr sz="3200" spc="-6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Statutes  Annotated</a:t>
            </a:r>
            <a:endParaRPr sz="3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3" y="818012"/>
                </a:lnTo>
                <a:lnTo>
                  <a:pt x="96069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69" y="755005"/>
                </a:lnTo>
                <a:lnTo>
                  <a:pt x="360876" y="736111"/>
                </a:lnTo>
                <a:lnTo>
                  <a:pt x="401011" y="715024"/>
                </a:lnTo>
                <a:lnTo>
                  <a:pt x="439799" y="691821"/>
                </a:lnTo>
                <a:lnTo>
                  <a:pt x="477163" y="666580"/>
                </a:lnTo>
                <a:lnTo>
                  <a:pt x="513025" y="639376"/>
                </a:lnTo>
                <a:lnTo>
                  <a:pt x="547310" y="610287"/>
                </a:lnTo>
                <a:lnTo>
                  <a:pt x="579939" y="579389"/>
                </a:lnTo>
                <a:lnTo>
                  <a:pt x="610837" y="546760"/>
                </a:lnTo>
                <a:lnTo>
                  <a:pt x="639926" y="512477"/>
                </a:lnTo>
                <a:lnTo>
                  <a:pt x="667130" y="476615"/>
                </a:lnTo>
                <a:lnTo>
                  <a:pt x="692371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3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3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1" y="439253"/>
                </a:lnTo>
                <a:lnTo>
                  <a:pt x="667130" y="476615"/>
                </a:lnTo>
                <a:lnTo>
                  <a:pt x="639926" y="512477"/>
                </a:lnTo>
                <a:lnTo>
                  <a:pt x="610837" y="546760"/>
                </a:lnTo>
                <a:lnTo>
                  <a:pt x="579939" y="579389"/>
                </a:lnTo>
                <a:lnTo>
                  <a:pt x="547310" y="610287"/>
                </a:lnTo>
                <a:lnTo>
                  <a:pt x="513025" y="639376"/>
                </a:lnTo>
                <a:lnTo>
                  <a:pt x="477163" y="666580"/>
                </a:lnTo>
                <a:lnTo>
                  <a:pt x="439799" y="691821"/>
                </a:lnTo>
                <a:lnTo>
                  <a:pt x="401011" y="715024"/>
                </a:lnTo>
                <a:lnTo>
                  <a:pt x="360876" y="736111"/>
                </a:lnTo>
                <a:lnTo>
                  <a:pt x="319469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69" y="813890"/>
                </a:lnTo>
                <a:lnTo>
                  <a:pt x="48653" y="818012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62811" y="341375"/>
            <a:ext cx="5577840" cy="121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12179" y="341375"/>
            <a:ext cx="879348" cy="1219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14602" y="498475"/>
            <a:ext cx="4875530" cy="655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The </a:t>
            </a:r>
            <a:r>
              <a:rPr spc="-15" dirty="0"/>
              <a:t>Negative</a:t>
            </a:r>
            <a:r>
              <a:rPr spc="-10" dirty="0"/>
              <a:t> </a:t>
            </a:r>
            <a:r>
              <a:rPr spc="-5" dirty="0"/>
              <a:t>Criteria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96897" y="1477898"/>
            <a:ext cx="7120890" cy="4390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5080" indent="-283210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spc="-5" dirty="0">
                <a:latin typeface="Gill Sans MT"/>
                <a:cs typeface="Gill Sans MT"/>
              </a:rPr>
              <a:t>NJSA </a:t>
            </a:r>
            <a:r>
              <a:rPr sz="3200" dirty="0">
                <a:latin typeface="Gill Sans MT"/>
                <a:cs typeface="Gill Sans MT"/>
              </a:rPr>
              <a:t>40:55D-70 states that “No</a:t>
            </a:r>
            <a:r>
              <a:rPr sz="3200" spc="-39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variance  or other other </a:t>
            </a:r>
            <a:r>
              <a:rPr sz="3200" spc="-20" dirty="0">
                <a:latin typeface="Gill Sans MT"/>
                <a:cs typeface="Gill Sans MT"/>
              </a:rPr>
              <a:t>relief…may </a:t>
            </a:r>
            <a:r>
              <a:rPr sz="3200" dirty="0">
                <a:latin typeface="Gill Sans MT"/>
                <a:cs typeface="Gill Sans MT"/>
              </a:rPr>
              <a:t>be granted  under the terms of this</a:t>
            </a:r>
            <a:r>
              <a:rPr sz="3200" spc="-10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section…without  a </a:t>
            </a:r>
            <a:r>
              <a:rPr sz="3200" spc="-5" dirty="0">
                <a:latin typeface="Gill Sans MT"/>
                <a:cs typeface="Gill Sans MT"/>
              </a:rPr>
              <a:t>showing </a:t>
            </a:r>
            <a:r>
              <a:rPr sz="3200" dirty="0">
                <a:latin typeface="Gill Sans MT"/>
                <a:cs typeface="Gill Sans MT"/>
              </a:rPr>
              <a:t>that such variance or other  </a:t>
            </a:r>
            <a:r>
              <a:rPr sz="3200" spc="-10" dirty="0">
                <a:latin typeface="Gill Sans MT"/>
                <a:cs typeface="Gill Sans MT"/>
              </a:rPr>
              <a:t>relief </a:t>
            </a:r>
            <a:r>
              <a:rPr sz="3200" dirty="0">
                <a:latin typeface="Gill Sans MT"/>
                <a:cs typeface="Gill Sans MT"/>
              </a:rPr>
              <a:t>can be </a:t>
            </a:r>
            <a:r>
              <a:rPr sz="3200" dirty="0">
                <a:solidFill>
                  <a:srgbClr val="FF0000"/>
                </a:solidFill>
                <a:latin typeface="Gill Sans MT"/>
                <a:cs typeface="Gill Sans MT"/>
              </a:rPr>
              <a:t>granted without substantial  detriment to the public </a:t>
            </a:r>
            <a:r>
              <a:rPr sz="3200" spc="-15" dirty="0">
                <a:solidFill>
                  <a:srgbClr val="FF0000"/>
                </a:solidFill>
                <a:latin typeface="Gill Sans MT"/>
                <a:cs typeface="Gill Sans MT"/>
              </a:rPr>
              <a:t>good </a:t>
            </a:r>
            <a:r>
              <a:rPr sz="3200" dirty="0">
                <a:latin typeface="Gill Sans MT"/>
                <a:cs typeface="Gill Sans MT"/>
              </a:rPr>
              <a:t>and </a:t>
            </a:r>
            <a:r>
              <a:rPr sz="3200" dirty="0">
                <a:solidFill>
                  <a:srgbClr val="FF0000"/>
                </a:solidFill>
                <a:latin typeface="Gill Sans MT"/>
                <a:cs typeface="Gill Sans MT"/>
              </a:rPr>
              <a:t>will</a:t>
            </a:r>
            <a:r>
              <a:rPr sz="3200" spc="-130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3200" dirty="0">
                <a:solidFill>
                  <a:srgbClr val="FF0000"/>
                </a:solidFill>
                <a:latin typeface="Gill Sans MT"/>
                <a:cs typeface="Gill Sans MT"/>
              </a:rPr>
              <a:t>not  </a:t>
            </a:r>
            <a:r>
              <a:rPr sz="3200" spc="-5" dirty="0">
                <a:solidFill>
                  <a:srgbClr val="FF0000"/>
                </a:solidFill>
                <a:latin typeface="Gill Sans MT"/>
                <a:cs typeface="Gill Sans MT"/>
              </a:rPr>
              <a:t>substantially </a:t>
            </a:r>
            <a:r>
              <a:rPr sz="3200" dirty="0">
                <a:solidFill>
                  <a:srgbClr val="FF0000"/>
                </a:solidFill>
                <a:latin typeface="Gill Sans MT"/>
                <a:cs typeface="Gill Sans MT"/>
              </a:rPr>
              <a:t>impair the intent and  purpose of the zone plan and zoning  ordinance.</a:t>
            </a:r>
            <a:endParaRPr sz="32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53982" y="6548628"/>
            <a:ext cx="177800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B5A787"/>
                </a:solidFill>
                <a:latin typeface="Gill Sans MT"/>
                <a:cs typeface="Gill Sans MT"/>
              </a:rPr>
              <a:t>43</a:t>
            </a:r>
            <a:endParaRPr sz="1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3" y="818012"/>
                </a:lnTo>
                <a:lnTo>
                  <a:pt x="96069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69" y="755005"/>
                </a:lnTo>
                <a:lnTo>
                  <a:pt x="360876" y="736111"/>
                </a:lnTo>
                <a:lnTo>
                  <a:pt x="401011" y="715024"/>
                </a:lnTo>
                <a:lnTo>
                  <a:pt x="439799" y="691821"/>
                </a:lnTo>
                <a:lnTo>
                  <a:pt x="477163" y="666580"/>
                </a:lnTo>
                <a:lnTo>
                  <a:pt x="513025" y="639376"/>
                </a:lnTo>
                <a:lnTo>
                  <a:pt x="547310" y="610287"/>
                </a:lnTo>
                <a:lnTo>
                  <a:pt x="579939" y="579389"/>
                </a:lnTo>
                <a:lnTo>
                  <a:pt x="610837" y="546760"/>
                </a:lnTo>
                <a:lnTo>
                  <a:pt x="639926" y="512477"/>
                </a:lnTo>
                <a:lnTo>
                  <a:pt x="667130" y="476615"/>
                </a:lnTo>
                <a:lnTo>
                  <a:pt x="692371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3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3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1" y="439253"/>
                </a:lnTo>
                <a:lnTo>
                  <a:pt x="667130" y="476615"/>
                </a:lnTo>
                <a:lnTo>
                  <a:pt x="639926" y="512477"/>
                </a:lnTo>
                <a:lnTo>
                  <a:pt x="610837" y="546760"/>
                </a:lnTo>
                <a:lnTo>
                  <a:pt x="579939" y="579389"/>
                </a:lnTo>
                <a:lnTo>
                  <a:pt x="547310" y="610287"/>
                </a:lnTo>
                <a:lnTo>
                  <a:pt x="513025" y="639376"/>
                </a:lnTo>
                <a:lnTo>
                  <a:pt x="477163" y="666580"/>
                </a:lnTo>
                <a:lnTo>
                  <a:pt x="439799" y="691821"/>
                </a:lnTo>
                <a:lnTo>
                  <a:pt x="401011" y="715024"/>
                </a:lnTo>
                <a:lnTo>
                  <a:pt x="360876" y="736111"/>
                </a:lnTo>
                <a:lnTo>
                  <a:pt x="319469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69" y="813890"/>
                </a:lnTo>
                <a:lnTo>
                  <a:pt x="48653" y="818012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62811" y="341375"/>
            <a:ext cx="3846576" cy="121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80915" y="341375"/>
            <a:ext cx="4317492" cy="1219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69935" y="341375"/>
            <a:ext cx="879348" cy="1219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514602" y="498475"/>
            <a:ext cx="6733540" cy="655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The </a:t>
            </a:r>
            <a:r>
              <a:rPr spc="-15" dirty="0"/>
              <a:t>Negative </a:t>
            </a:r>
            <a:r>
              <a:rPr spc="-5" dirty="0"/>
              <a:t>Criteria</a:t>
            </a:r>
            <a:r>
              <a:rPr spc="40" dirty="0"/>
              <a:t> </a:t>
            </a:r>
            <a:r>
              <a:rPr spc="-45" dirty="0"/>
              <a:t>(cont’d)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596897" y="1477898"/>
            <a:ext cx="7241540" cy="4054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indent="-283210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i="1" dirty="0">
                <a:solidFill>
                  <a:srgbClr val="FF0000"/>
                </a:solidFill>
                <a:latin typeface="Gill Sans MT"/>
                <a:cs typeface="Gill Sans MT"/>
              </a:rPr>
              <a:t>Without </a:t>
            </a:r>
            <a:r>
              <a:rPr sz="3200" i="1" spc="-5" dirty="0">
                <a:solidFill>
                  <a:srgbClr val="FF0000"/>
                </a:solidFill>
                <a:latin typeface="Gill Sans MT"/>
                <a:cs typeface="Gill Sans MT"/>
              </a:rPr>
              <a:t>substantial </a:t>
            </a:r>
            <a:r>
              <a:rPr sz="3200" i="1" spc="5" dirty="0">
                <a:solidFill>
                  <a:srgbClr val="FF0000"/>
                </a:solidFill>
                <a:latin typeface="Gill Sans MT"/>
                <a:cs typeface="Gill Sans MT"/>
              </a:rPr>
              <a:t>detriment </a:t>
            </a:r>
            <a:r>
              <a:rPr sz="3200" i="1" dirty="0">
                <a:solidFill>
                  <a:srgbClr val="FF0000"/>
                </a:solidFill>
                <a:latin typeface="Gill Sans MT"/>
                <a:cs typeface="Gill Sans MT"/>
              </a:rPr>
              <a:t>to the</a:t>
            </a:r>
            <a:r>
              <a:rPr sz="3200" i="1" spc="-7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3200" i="1" spc="-5" dirty="0">
                <a:solidFill>
                  <a:srgbClr val="FF0000"/>
                </a:solidFill>
                <a:latin typeface="Gill Sans MT"/>
                <a:cs typeface="Gill Sans MT"/>
              </a:rPr>
              <a:t>public</a:t>
            </a:r>
            <a:endParaRPr sz="3200">
              <a:latin typeface="Gill Sans MT"/>
              <a:cs typeface="Gill Sans MT"/>
            </a:endParaRPr>
          </a:p>
          <a:p>
            <a:pPr marL="295910">
              <a:lnSpc>
                <a:spcPct val="100000"/>
              </a:lnSpc>
            </a:pPr>
            <a:r>
              <a:rPr sz="3200" i="1" spc="-15" dirty="0">
                <a:solidFill>
                  <a:srgbClr val="FF0000"/>
                </a:solidFill>
                <a:latin typeface="Gill Sans MT"/>
                <a:cs typeface="Gill Sans MT"/>
              </a:rPr>
              <a:t>good</a:t>
            </a:r>
            <a:endParaRPr sz="3200">
              <a:latin typeface="Gill Sans MT"/>
              <a:cs typeface="Gill Sans MT"/>
            </a:endParaRPr>
          </a:p>
          <a:p>
            <a:pPr marL="570230" lvl="1" indent="-23749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3200" dirty="0">
                <a:latin typeface="Gill Sans MT"/>
                <a:cs typeface="Gill Sans MT"/>
              </a:rPr>
              <a:t>What </a:t>
            </a:r>
            <a:r>
              <a:rPr sz="3200" spc="-20" dirty="0">
                <a:latin typeface="Gill Sans MT"/>
                <a:cs typeface="Gill Sans MT"/>
              </a:rPr>
              <a:t>are </a:t>
            </a:r>
            <a:r>
              <a:rPr sz="3200" dirty="0">
                <a:latin typeface="Gill Sans MT"/>
                <a:cs typeface="Gill Sans MT"/>
              </a:rPr>
              <a:t>the </a:t>
            </a:r>
            <a:r>
              <a:rPr sz="3200" spc="-5" dirty="0">
                <a:latin typeface="Gill Sans MT"/>
                <a:cs typeface="Gill Sans MT"/>
              </a:rPr>
              <a:t>impacts </a:t>
            </a:r>
            <a:r>
              <a:rPr sz="3200" dirty="0">
                <a:latin typeface="Gill Sans MT"/>
                <a:cs typeface="Gill Sans MT"/>
              </a:rPr>
              <a:t>on</a:t>
            </a:r>
            <a:r>
              <a:rPr sz="3200" spc="-11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the</a:t>
            </a:r>
            <a:endParaRPr sz="3200">
              <a:latin typeface="Gill Sans MT"/>
              <a:cs typeface="Gill Sans MT"/>
            </a:endParaRPr>
          </a:p>
          <a:p>
            <a:pPr marL="570230">
              <a:lnSpc>
                <a:spcPct val="100000"/>
              </a:lnSpc>
            </a:pPr>
            <a:r>
              <a:rPr sz="3200" spc="-10" dirty="0">
                <a:latin typeface="Gill Sans MT"/>
                <a:cs typeface="Gill Sans MT"/>
              </a:rPr>
              <a:t>surrounding</a:t>
            </a:r>
            <a:r>
              <a:rPr sz="3200" spc="-12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properties?</a:t>
            </a:r>
            <a:endParaRPr sz="3200">
              <a:latin typeface="Gill Sans MT"/>
              <a:cs typeface="Gill Sans MT"/>
            </a:endParaRPr>
          </a:p>
          <a:p>
            <a:pPr marL="570230" marR="5080" lvl="1" indent="-237490">
              <a:lnSpc>
                <a:spcPct val="100000"/>
              </a:lnSpc>
              <a:spcBef>
                <a:spcPts val="595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3200" dirty="0">
                <a:latin typeface="Gill Sans MT"/>
                <a:cs typeface="Gill Sans MT"/>
              </a:rPr>
              <a:t>It </a:t>
            </a:r>
            <a:r>
              <a:rPr sz="3200" spc="-5" dirty="0">
                <a:latin typeface="Gill Sans MT"/>
                <a:cs typeface="Gill Sans MT"/>
              </a:rPr>
              <a:t>is </a:t>
            </a:r>
            <a:r>
              <a:rPr sz="3200" dirty="0">
                <a:latin typeface="Gill Sans MT"/>
                <a:cs typeface="Gill Sans MT"/>
              </a:rPr>
              <a:t>up to the </a:t>
            </a:r>
            <a:r>
              <a:rPr sz="3200" spc="-10" dirty="0">
                <a:latin typeface="Gill Sans MT"/>
                <a:cs typeface="Gill Sans MT"/>
              </a:rPr>
              <a:t>Board </a:t>
            </a:r>
            <a:r>
              <a:rPr sz="3200" dirty="0">
                <a:latin typeface="Gill Sans MT"/>
                <a:cs typeface="Gill Sans MT"/>
              </a:rPr>
              <a:t>of Adjustment to  determine </a:t>
            </a:r>
            <a:r>
              <a:rPr sz="3200" spc="-5" dirty="0">
                <a:latin typeface="Gill Sans MT"/>
                <a:cs typeface="Gill Sans MT"/>
              </a:rPr>
              <a:t>whether </a:t>
            </a:r>
            <a:r>
              <a:rPr sz="3200" spc="-20" dirty="0">
                <a:latin typeface="Gill Sans MT"/>
                <a:cs typeface="Gill Sans MT"/>
              </a:rPr>
              <a:t>any </a:t>
            </a:r>
            <a:r>
              <a:rPr sz="3200" spc="-5" dirty="0">
                <a:latin typeface="Gill Sans MT"/>
                <a:cs typeface="Gill Sans MT"/>
              </a:rPr>
              <a:t>negative</a:t>
            </a:r>
            <a:r>
              <a:rPr sz="3200" spc="-14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impacts  on the </a:t>
            </a:r>
            <a:r>
              <a:rPr sz="3200" spc="-10" dirty="0">
                <a:latin typeface="Gill Sans MT"/>
                <a:cs typeface="Gill Sans MT"/>
              </a:rPr>
              <a:t>surrounding </a:t>
            </a:r>
            <a:r>
              <a:rPr sz="3200" dirty="0">
                <a:latin typeface="Gill Sans MT"/>
                <a:cs typeface="Gill Sans MT"/>
              </a:rPr>
              <a:t>neighborhood </a:t>
            </a:r>
            <a:r>
              <a:rPr sz="3200" spc="-20" dirty="0">
                <a:latin typeface="Gill Sans MT"/>
                <a:cs typeface="Gill Sans MT"/>
              </a:rPr>
              <a:t>are  </a:t>
            </a:r>
            <a:r>
              <a:rPr sz="3200" dirty="0">
                <a:latin typeface="Gill Sans MT"/>
                <a:cs typeface="Gill Sans MT"/>
              </a:rPr>
              <a:t>so </a:t>
            </a:r>
            <a:r>
              <a:rPr sz="3200" spc="-30" dirty="0">
                <a:latin typeface="Gill Sans MT"/>
                <a:cs typeface="Gill Sans MT"/>
              </a:rPr>
              <a:t>severe </a:t>
            </a:r>
            <a:r>
              <a:rPr sz="3200" dirty="0">
                <a:latin typeface="Gill Sans MT"/>
                <a:cs typeface="Gill Sans MT"/>
              </a:rPr>
              <a:t>as to be</a:t>
            </a:r>
            <a:r>
              <a:rPr sz="3200" spc="-36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“substantial</a:t>
            </a:r>
            <a:r>
              <a:rPr sz="2800" i="1" dirty="0">
                <a:latin typeface="Gill Sans MT"/>
                <a:cs typeface="Gill Sans MT"/>
              </a:rPr>
              <a:t>.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53982" y="6548628"/>
            <a:ext cx="177800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B5A787"/>
                </a:solidFill>
                <a:latin typeface="Gill Sans MT"/>
                <a:cs typeface="Gill Sans MT"/>
              </a:rPr>
              <a:t>44</a:t>
            </a:r>
            <a:endParaRPr sz="1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3" y="818012"/>
                </a:lnTo>
                <a:lnTo>
                  <a:pt x="96069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69" y="755005"/>
                </a:lnTo>
                <a:lnTo>
                  <a:pt x="360876" y="736111"/>
                </a:lnTo>
                <a:lnTo>
                  <a:pt x="401011" y="715024"/>
                </a:lnTo>
                <a:lnTo>
                  <a:pt x="439799" y="691821"/>
                </a:lnTo>
                <a:lnTo>
                  <a:pt x="477163" y="666580"/>
                </a:lnTo>
                <a:lnTo>
                  <a:pt x="513025" y="639376"/>
                </a:lnTo>
                <a:lnTo>
                  <a:pt x="547310" y="610287"/>
                </a:lnTo>
                <a:lnTo>
                  <a:pt x="579939" y="579389"/>
                </a:lnTo>
                <a:lnTo>
                  <a:pt x="610837" y="546760"/>
                </a:lnTo>
                <a:lnTo>
                  <a:pt x="639926" y="512477"/>
                </a:lnTo>
                <a:lnTo>
                  <a:pt x="667130" y="476615"/>
                </a:lnTo>
                <a:lnTo>
                  <a:pt x="692371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3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3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1" y="439253"/>
                </a:lnTo>
                <a:lnTo>
                  <a:pt x="667130" y="476615"/>
                </a:lnTo>
                <a:lnTo>
                  <a:pt x="639926" y="512477"/>
                </a:lnTo>
                <a:lnTo>
                  <a:pt x="610837" y="546760"/>
                </a:lnTo>
                <a:lnTo>
                  <a:pt x="579939" y="579389"/>
                </a:lnTo>
                <a:lnTo>
                  <a:pt x="547310" y="610287"/>
                </a:lnTo>
                <a:lnTo>
                  <a:pt x="513025" y="639376"/>
                </a:lnTo>
                <a:lnTo>
                  <a:pt x="477163" y="666580"/>
                </a:lnTo>
                <a:lnTo>
                  <a:pt x="439799" y="691821"/>
                </a:lnTo>
                <a:lnTo>
                  <a:pt x="401011" y="715024"/>
                </a:lnTo>
                <a:lnTo>
                  <a:pt x="360876" y="736111"/>
                </a:lnTo>
                <a:lnTo>
                  <a:pt x="319469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69" y="813890"/>
                </a:lnTo>
                <a:lnTo>
                  <a:pt x="48653" y="818012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62811" y="341375"/>
            <a:ext cx="7435596" cy="121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69935" y="341375"/>
            <a:ext cx="879348" cy="1219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14602" y="498475"/>
            <a:ext cx="6732270" cy="655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The </a:t>
            </a:r>
            <a:r>
              <a:rPr spc="-15" dirty="0"/>
              <a:t>Negative </a:t>
            </a:r>
            <a:r>
              <a:rPr spc="-5" dirty="0"/>
              <a:t>Criteria</a:t>
            </a:r>
            <a:r>
              <a:rPr spc="40" dirty="0"/>
              <a:t> </a:t>
            </a:r>
            <a:r>
              <a:rPr spc="-45" dirty="0"/>
              <a:t>(cont’d)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96897" y="1477898"/>
            <a:ext cx="6818630" cy="3566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5080" indent="-283210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i="1" spc="-5" dirty="0">
                <a:solidFill>
                  <a:srgbClr val="FF0000"/>
                </a:solidFill>
                <a:latin typeface="Gill Sans MT"/>
                <a:cs typeface="Gill Sans MT"/>
              </a:rPr>
              <a:t>Will not </a:t>
            </a:r>
            <a:r>
              <a:rPr sz="3200" i="1" dirty="0">
                <a:solidFill>
                  <a:srgbClr val="FF0000"/>
                </a:solidFill>
                <a:latin typeface="Gill Sans MT"/>
                <a:cs typeface="Gill Sans MT"/>
              </a:rPr>
              <a:t>substantially impair the </a:t>
            </a:r>
            <a:r>
              <a:rPr sz="3200" i="1" spc="-5" dirty="0">
                <a:solidFill>
                  <a:srgbClr val="FF0000"/>
                </a:solidFill>
                <a:latin typeface="Gill Sans MT"/>
                <a:cs typeface="Gill Sans MT"/>
              </a:rPr>
              <a:t>intent</a:t>
            </a:r>
            <a:r>
              <a:rPr sz="3200" i="1" spc="-7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3200" i="1" spc="-5" dirty="0">
                <a:solidFill>
                  <a:srgbClr val="FF0000"/>
                </a:solidFill>
                <a:latin typeface="Gill Sans MT"/>
                <a:cs typeface="Gill Sans MT"/>
              </a:rPr>
              <a:t>and  purpose of </a:t>
            </a:r>
            <a:r>
              <a:rPr sz="3200" i="1" dirty="0">
                <a:solidFill>
                  <a:srgbClr val="FF0000"/>
                </a:solidFill>
                <a:latin typeface="Gill Sans MT"/>
                <a:cs typeface="Gill Sans MT"/>
              </a:rPr>
              <a:t>the </a:t>
            </a:r>
            <a:r>
              <a:rPr sz="3200" i="1" spc="-20" dirty="0">
                <a:solidFill>
                  <a:srgbClr val="FF0000"/>
                </a:solidFill>
                <a:latin typeface="Gill Sans MT"/>
                <a:cs typeface="Gill Sans MT"/>
              </a:rPr>
              <a:t>zone </a:t>
            </a:r>
            <a:r>
              <a:rPr sz="3200" i="1" spc="-5" dirty="0">
                <a:solidFill>
                  <a:srgbClr val="FF0000"/>
                </a:solidFill>
                <a:latin typeface="Gill Sans MT"/>
                <a:cs typeface="Gill Sans MT"/>
              </a:rPr>
              <a:t>plan and </a:t>
            </a:r>
            <a:r>
              <a:rPr sz="3200" i="1" spc="-15" dirty="0">
                <a:solidFill>
                  <a:srgbClr val="FF0000"/>
                </a:solidFill>
                <a:latin typeface="Gill Sans MT"/>
                <a:cs typeface="Gill Sans MT"/>
              </a:rPr>
              <a:t>zoning  </a:t>
            </a:r>
            <a:r>
              <a:rPr sz="3200" i="1" spc="-10" dirty="0">
                <a:solidFill>
                  <a:srgbClr val="FF0000"/>
                </a:solidFill>
                <a:latin typeface="Gill Sans MT"/>
                <a:cs typeface="Gill Sans MT"/>
              </a:rPr>
              <a:t>ordinance</a:t>
            </a:r>
            <a:endParaRPr sz="3200">
              <a:latin typeface="Gill Sans MT"/>
              <a:cs typeface="Gill Sans MT"/>
            </a:endParaRPr>
          </a:p>
          <a:p>
            <a:pPr marL="570230" lvl="1" indent="-23749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3200" dirty="0">
                <a:latin typeface="Gill Sans MT"/>
                <a:cs typeface="Gill Sans MT"/>
              </a:rPr>
              <a:t>The “zone” plan is the master</a:t>
            </a:r>
            <a:r>
              <a:rPr sz="3200" spc="-434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plan</a:t>
            </a:r>
            <a:endParaRPr sz="3200">
              <a:latin typeface="Gill Sans MT"/>
              <a:cs typeface="Gill Sans MT"/>
            </a:endParaRPr>
          </a:p>
          <a:p>
            <a:pPr marL="570230" marR="33655" lvl="1" indent="-237490">
              <a:lnSpc>
                <a:spcPct val="100000"/>
              </a:lnSpc>
              <a:spcBef>
                <a:spcPts val="595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3200" dirty="0">
                <a:latin typeface="Gill Sans MT"/>
                <a:cs typeface="Gill Sans MT"/>
              </a:rPr>
              <a:t>The intent and purpose of the</a:t>
            </a:r>
            <a:r>
              <a:rPr sz="3200" spc="-12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master  plan </a:t>
            </a:r>
            <a:r>
              <a:rPr sz="3200" spc="-5" dirty="0">
                <a:latin typeface="Gill Sans MT"/>
                <a:cs typeface="Gill Sans MT"/>
              </a:rPr>
              <a:t>is found with </a:t>
            </a:r>
            <a:r>
              <a:rPr sz="3200" dirty="0">
                <a:latin typeface="Gill Sans MT"/>
                <a:cs typeface="Gill Sans MT"/>
              </a:rPr>
              <a:t>the master plan  </a:t>
            </a:r>
            <a:r>
              <a:rPr sz="3200" spc="5" dirty="0">
                <a:latin typeface="Gill Sans MT"/>
                <a:cs typeface="Gill Sans MT"/>
              </a:rPr>
              <a:t>language.</a:t>
            </a:r>
            <a:endParaRPr sz="32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53982" y="6548628"/>
            <a:ext cx="177800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B5A787"/>
                </a:solidFill>
                <a:latin typeface="Gill Sans MT"/>
                <a:cs typeface="Gill Sans MT"/>
              </a:rPr>
              <a:t>45</a:t>
            </a:r>
            <a:endParaRPr sz="1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3" y="818012"/>
                </a:lnTo>
                <a:lnTo>
                  <a:pt x="96069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69" y="755005"/>
                </a:lnTo>
                <a:lnTo>
                  <a:pt x="360876" y="736111"/>
                </a:lnTo>
                <a:lnTo>
                  <a:pt x="401011" y="715024"/>
                </a:lnTo>
                <a:lnTo>
                  <a:pt x="439799" y="691821"/>
                </a:lnTo>
                <a:lnTo>
                  <a:pt x="477163" y="666580"/>
                </a:lnTo>
                <a:lnTo>
                  <a:pt x="513025" y="639376"/>
                </a:lnTo>
                <a:lnTo>
                  <a:pt x="547310" y="610287"/>
                </a:lnTo>
                <a:lnTo>
                  <a:pt x="579939" y="579389"/>
                </a:lnTo>
                <a:lnTo>
                  <a:pt x="610837" y="546760"/>
                </a:lnTo>
                <a:lnTo>
                  <a:pt x="639926" y="512477"/>
                </a:lnTo>
                <a:lnTo>
                  <a:pt x="667130" y="476615"/>
                </a:lnTo>
                <a:lnTo>
                  <a:pt x="692371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3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3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1" y="439253"/>
                </a:lnTo>
                <a:lnTo>
                  <a:pt x="667130" y="476615"/>
                </a:lnTo>
                <a:lnTo>
                  <a:pt x="639926" y="512477"/>
                </a:lnTo>
                <a:lnTo>
                  <a:pt x="610837" y="546760"/>
                </a:lnTo>
                <a:lnTo>
                  <a:pt x="579939" y="579389"/>
                </a:lnTo>
                <a:lnTo>
                  <a:pt x="547310" y="610287"/>
                </a:lnTo>
                <a:lnTo>
                  <a:pt x="513025" y="639376"/>
                </a:lnTo>
                <a:lnTo>
                  <a:pt x="477163" y="666580"/>
                </a:lnTo>
                <a:lnTo>
                  <a:pt x="439799" y="691821"/>
                </a:lnTo>
                <a:lnTo>
                  <a:pt x="401011" y="715024"/>
                </a:lnTo>
                <a:lnTo>
                  <a:pt x="360876" y="736111"/>
                </a:lnTo>
                <a:lnTo>
                  <a:pt x="319469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69" y="813890"/>
                </a:lnTo>
                <a:lnTo>
                  <a:pt x="48653" y="818012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96339" y="1280160"/>
            <a:ext cx="798576" cy="11064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14602" y="233807"/>
            <a:ext cx="6418580" cy="1216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00" dirty="0"/>
              <a:t>What </a:t>
            </a:r>
            <a:r>
              <a:rPr sz="3900" spc="-5" dirty="0"/>
              <a:t>is the Municipal Land</a:t>
            </a:r>
            <a:r>
              <a:rPr sz="3900" spc="-45" dirty="0"/>
              <a:t> </a:t>
            </a:r>
            <a:r>
              <a:rPr sz="3900" dirty="0"/>
              <a:t>Use</a:t>
            </a:r>
            <a:endParaRPr sz="3900"/>
          </a:p>
          <a:p>
            <a:pPr marL="12700">
              <a:lnSpc>
                <a:spcPct val="100000"/>
              </a:lnSpc>
            </a:pPr>
            <a:r>
              <a:rPr sz="3900" spc="-40" dirty="0"/>
              <a:t>Law?</a:t>
            </a:r>
            <a:endParaRPr sz="3900"/>
          </a:p>
        </p:txBody>
      </p:sp>
      <p:sp>
        <p:nvSpPr>
          <p:cNvPr id="15" name="object 15"/>
          <p:cNvSpPr txBox="1"/>
          <p:nvPr/>
        </p:nvSpPr>
        <p:spPr>
          <a:xfrm>
            <a:off x="1596897" y="1972691"/>
            <a:ext cx="7193915" cy="3539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5080" indent="-283210">
              <a:lnSpc>
                <a:spcPts val="3240"/>
              </a:lnSpc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sz="3000" dirty="0">
                <a:latin typeface="Gill Sans MT"/>
                <a:cs typeface="Gill Sans MT"/>
              </a:rPr>
              <a:t>It </a:t>
            </a:r>
            <a:r>
              <a:rPr sz="3000" spc="-5" dirty="0">
                <a:latin typeface="Gill Sans MT"/>
                <a:cs typeface="Gill Sans MT"/>
              </a:rPr>
              <a:t>is </a:t>
            </a:r>
            <a:r>
              <a:rPr sz="3000" dirty="0">
                <a:latin typeface="Gill Sans MT"/>
                <a:cs typeface="Gill Sans MT"/>
              </a:rPr>
              <a:t>enabling </a:t>
            </a:r>
            <a:r>
              <a:rPr sz="3000" spc="-5" dirty="0">
                <a:latin typeface="Gill Sans MT"/>
                <a:cs typeface="Gill Sans MT"/>
              </a:rPr>
              <a:t>legislation telling which </a:t>
            </a:r>
            <a:r>
              <a:rPr sz="3000" spc="-15" dirty="0">
                <a:latin typeface="Gill Sans MT"/>
                <a:cs typeface="Gill Sans MT"/>
              </a:rPr>
              <a:t>powers  </a:t>
            </a:r>
            <a:r>
              <a:rPr sz="3000" dirty="0">
                <a:latin typeface="Gill Sans MT"/>
                <a:cs typeface="Gill Sans MT"/>
              </a:rPr>
              <a:t>of the State </a:t>
            </a:r>
            <a:r>
              <a:rPr sz="3000" spc="-25" dirty="0">
                <a:latin typeface="Gill Sans MT"/>
                <a:cs typeface="Gill Sans MT"/>
              </a:rPr>
              <a:t>are </a:t>
            </a:r>
            <a:r>
              <a:rPr sz="3000" dirty="0">
                <a:latin typeface="Gill Sans MT"/>
                <a:cs typeface="Gill Sans MT"/>
              </a:rPr>
              <a:t>being </a:t>
            </a:r>
            <a:r>
              <a:rPr sz="3000" spc="-15" dirty="0">
                <a:latin typeface="Gill Sans MT"/>
                <a:cs typeface="Gill Sans MT"/>
              </a:rPr>
              <a:t>given </a:t>
            </a:r>
            <a:r>
              <a:rPr sz="3000" dirty="0">
                <a:latin typeface="Gill Sans MT"/>
                <a:cs typeface="Gill Sans MT"/>
              </a:rPr>
              <a:t>to</a:t>
            </a:r>
            <a:r>
              <a:rPr sz="3000" spc="15" dirty="0">
                <a:latin typeface="Gill Sans MT"/>
                <a:cs typeface="Gill Sans MT"/>
              </a:rPr>
              <a:t> </a:t>
            </a:r>
            <a:r>
              <a:rPr sz="3000" spc="-5" dirty="0">
                <a:latin typeface="Gill Sans MT"/>
                <a:cs typeface="Gill Sans MT"/>
              </a:rPr>
              <a:t>municipalities.</a:t>
            </a:r>
            <a:endParaRPr sz="3000">
              <a:latin typeface="Gill Sans MT"/>
              <a:cs typeface="Gill Sans MT"/>
            </a:endParaRPr>
          </a:p>
          <a:p>
            <a:pPr marL="295910" marR="330835" indent="-283210">
              <a:lnSpc>
                <a:spcPts val="324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sz="3000" dirty="0">
                <a:latin typeface="Gill Sans MT"/>
                <a:cs typeface="Gill Sans MT"/>
              </a:rPr>
              <a:t>All zoning </a:t>
            </a:r>
            <a:r>
              <a:rPr sz="3000" spc="-15" dirty="0">
                <a:latin typeface="Gill Sans MT"/>
                <a:cs typeface="Gill Sans MT"/>
              </a:rPr>
              <a:t>powers </a:t>
            </a:r>
            <a:r>
              <a:rPr sz="3000" spc="-20" dirty="0">
                <a:latin typeface="Gill Sans MT"/>
                <a:cs typeface="Gill Sans MT"/>
              </a:rPr>
              <a:t>are </a:t>
            </a:r>
            <a:r>
              <a:rPr sz="3000" dirty="0">
                <a:latin typeface="Gill Sans MT"/>
                <a:cs typeface="Gill Sans MT"/>
              </a:rPr>
              <a:t>held </a:t>
            </a:r>
            <a:r>
              <a:rPr sz="3000" spc="-15" dirty="0">
                <a:latin typeface="Gill Sans MT"/>
                <a:cs typeface="Gill Sans MT"/>
              </a:rPr>
              <a:t>by </a:t>
            </a:r>
            <a:r>
              <a:rPr sz="3000" dirty="0">
                <a:latin typeface="Gill Sans MT"/>
                <a:cs typeface="Gill Sans MT"/>
              </a:rPr>
              <a:t>the State  except </a:t>
            </a:r>
            <a:r>
              <a:rPr sz="3000" spc="-5" dirty="0">
                <a:latin typeface="Gill Sans MT"/>
                <a:cs typeface="Gill Sans MT"/>
              </a:rPr>
              <a:t>for </a:t>
            </a:r>
            <a:r>
              <a:rPr sz="3000" dirty="0">
                <a:latin typeface="Gill Sans MT"/>
                <a:cs typeface="Gill Sans MT"/>
              </a:rPr>
              <a:t>those that </a:t>
            </a:r>
            <a:r>
              <a:rPr sz="3000" spc="-5" dirty="0">
                <a:latin typeface="Gill Sans MT"/>
                <a:cs typeface="Gill Sans MT"/>
              </a:rPr>
              <a:t>the </a:t>
            </a:r>
            <a:r>
              <a:rPr sz="3000" dirty="0">
                <a:latin typeface="Gill Sans MT"/>
                <a:cs typeface="Gill Sans MT"/>
              </a:rPr>
              <a:t>State chooses</a:t>
            </a:r>
            <a:r>
              <a:rPr sz="3000" spc="-110" dirty="0">
                <a:latin typeface="Gill Sans MT"/>
                <a:cs typeface="Gill Sans MT"/>
              </a:rPr>
              <a:t> </a:t>
            </a:r>
            <a:r>
              <a:rPr sz="3000" spc="-5" dirty="0">
                <a:latin typeface="Gill Sans MT"/>
                <a:cs typeface="Gill Sans MT"/>
              </a:rPr>
              <a:t>to  </a:t>
            </a:r>
            <a:r>
              <a:rPr sz="3000" spc="-20" dirty="0">
                <a:latin typeface="Gill Sans MT"/>
                <a:cs typeface="Gill Sans MT"/>
              </a:rPr>
              <a:t>give </a:t>
            </a:r>
            <a:r>
              <a:rPr sz="3000" dirty="0">
                <a:latin typeface="Gill Sans MT"/>
                <a:cs typeface="Gill Sans MT"/>
              </a:rPr>
              <a:t>to</a:t>
            </a:r>
            <a:r>
              <a:rPr sz="3000" spc="-5" dirty="0">
                <a:latin typeface="Gill Sans MT"/>
                <a:cs typeface="Gill Sans MT"/>
              </a:rPr>
              <a:t> municipalities.</a:t>
            </a:r>
            <a:endParaRPr sz="3000">
              <a:latin typeface="Gill Sans MT"/>
              <a:cs typeface="Gill Sans MT"/>
            </a:endParaRPr>
          </a:p>
          <a:p>
            <a:pPr marL="295910" indent="-283210">
              <a:lnSpc>
                <a:spcPct val="100000"/>
              </a:lnSpc>
              <a:spcBef>
                <a:spcPts val="19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sz="3000" b="1" spc="-5" dirty="0">
                <a:latin typeface="Gill Sans MT"/>
                <a:cs typeface="Gill Sans MT"/>
              </a:rPr>
              <a:t>40:55D-1 </a:t>
            </a:r>
            <a:r>
              <a:rPr sz="3000" spc="10" dirty="0">
                <a:latin typeface="Gill Sans MT"/>
                <a:cs typeface="Gill Sans MT"/>
              </a:rPr>
              <a:t>Short</a:t>
            </a:r>
            <a:r>
              <a:rPr sz="3000" spc="-75" dirty="0">
                <a:latin typeface="Gill Sans MT"/>
                <a:cs typeface="Gill Sans MT"/>
              </a:rPr>
              <a:t> </a:t>
            </a:r>
            <a:r>
              <a:rPr sz="3000" dirty="0">
                <a:latin typeface="Gill Sans MT"/>
                <a:cs typeface="Gill Sans MT"/>
              </a:rPr>
              <a:t>title</a:t>
            </a:r>
            <a:endParaRPr sz="3000">
              <a:latin typeface="Gill Sans MT"/>
              <a:cs typeface="Gill Sans MT"/>
            </a:endParaRPr>
          </a:p>
          <a:p>
            <a:pPr marL="12700" marR="1024890">
              <a:lnSpc>
                <a:spcPts val="3240"/>
              </a:lnSpc>
              <a:spcBef>
                <a:spcPts val="645"/>
              </a:spcBef>
              <a:tabLst>
                <a:tab pos="725805" algn="l"/>
              </a:tabLst>
            </a:pPr>
            <a:r>
              <a:rPr sz="3000" dirty="0">
                <a:latin typeface="Gill Sans MT"/>
                <a:cs typeface="Gill Sans MT"/>
              </a:rPr>
              <a:t>This act </a:t>
            </a:r>
            <a:r>
              <a:rPr sz="3000" spc="-40" dirty="0">
                <a:latin typeface="Gill Sans MT"/>
                <a:cs typeface="Gill Sans MT"/>
              </a:rPr>
              <a:t>may </a:t>
            </a:r>
            <a:r>
              <a:rPr sz="3000" dirty="0">
                <a:latin typeface="Gill Sans MT"/>
                <a:cs typeface="Gill Sans MT"/>
              </a:rPr>
              <a:t>be </a:t>
            </a:r>
            <a:r>
              <a:rPr sz="3000" spc="-5" dirty="0">
                <a:latin typeface="Gill Sans MT"/>
                <a:cs typeface="Gill Sans MT"/>
              </a:rPr>
              <a:t>cited </a:t>
            </a:r>
            <a:r>
              <a:rPr sz="3000" dirty="0">
                <a:latin typeface="Gill Sans MT"/>
                <a:cs typeface="Gill Sans MT"/>
              </a:rPr>
              <a:t>and </a:t>
            </a:r>
            <a:r>
              <a:rPr sz="3000" spc="-20" dirty="0">
                <a:latin typeface="Gill Sans MT"/>
                <a:cs typeface="Gill Sans MT"/>
              </a:rPr>
              <a:t>referred </a:t>
            </a:r>
            <a:r>
              <a:rPr sz="3000" dirty="0">
                <a:latin typeface="Gill Sans MT"/>
                <a:cs typeface="Gill Sans MT"/>
              </a:rPr>
              <a:t>to</a:t>
            </a:r>
            <a:r>
              <a:rPr sz="3000" spc="-70" dirty="0">
                <a:latin typeface="Gill Sans MT"/>
                <a:cs typeface="Gill Sans MT"/>
              </a:rPr>
              <a:t> </a:t>
            </a:r>
            <a:r>
              <a:rPr sz="3000" dirty="0">
                <a:latin typeface="Gill Sans MT"/>
                <a:cs typeface="Gill Sans MT"/>
              </a:rPr>
              <a:t>as  the	"</a:t>
            </a:r>
            <a:r>
              <a:rPr sz="3000" b="1" dirty="0">
                <a:latin typeface="Gill Sans MT"/>
                <a:cs typeface="Gill Sans MT"/>
              </a:rPr>
              <a:t>Municipal </a:t>
            </a:r>
            <a:r>
              <a:rPr sz="3000" b="1" spc="-5" dirty="0">
                <a:latin typeface="Gill Sans MT"/>
                <a:cs typeface="Gill Sans MT"/>
              </a:rPr>
              <a:t>Land Use</a:t>
            </a:r>
            <a:r>
              <a:rPr sz="3000" b="1" spc="-70" dirty="0">
                <a:latin typeface="Gill Sans MT"/>
                <a:cs typeface="Gill Sans MT"/>
              </a:rPr>
              <a:t> </a:t>
            </a:r>
            <a:r>
              <a:rPr sz="3000" b="1" spc="-25" dirty="0">
                <a:latin typeface="Gill Sans MT"/>
                <a:cs typeface="Gill Sans MT"/>
              </a:rPr>
              <a:t>Law</a:t>
            </a:r>
            <a:r>
              <a:rPr sz="3000" spc="-25" dirty="0">
                <a:latin typeface="Gill Sans MT"/>
                <a:cs typeface="Gill Sans MT"/>
              </a:rPr>
              <a:t>."</a:t>
            </a:r>
            <a:endParaRPr sz="3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3" y="818012"/>
                </a:lnTo>
                <a:lnTo>
                  <a:pt x="96069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69" y="755005"/>
                </a:lnTo>
                <a:lnTo>
                  <a:pt x="360876" y="736111"/>
                </a:lnTo>
                <a:lnTo>
                  <a:pt x="401011" y="715024"/>
                </a:lnTo>
                <a:lnTo>
                  <a:pt x="439799" y="691821"/>
                </a:lnTo>
                <a:lnTo>
                  <a:pt x="477163" y="666580"/>
                </a:lnTo>
                <a:lnTo>
                  <a:pt x="513025" y="639376"/>
                </a:lnTo>
                <a:lnTo>
                  <a:pt x="547310" y="610287"/>
                </a:lnTo>
                <a:lnTo>
                  <a:pt x="579939" y="579389"/>
                </a:lnTo>
                <a:lnTo>
                  <a:pt x="610837" y="546760"/>
                </a:lnTo>
                <a:lnTo>
                  <a:pt x="639926" y="512477"/>
                </a:lnTo>
                <a:lnTo>
                  <a:pt x="667130" y="476615"/>
                </a:lnTo>
                <a:lnTo>
                  <a:pt x="692371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3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3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1" y="439253"/>
                </a:lnTo>
                <a:lnTo>
                  <a:pt x="667130" y="476615"/>
                </a:lnTo>
                <a:lnTo>
                  <a:pt x="639926" y="512477"/>
                </a:lnTo>
                <a:lnTo>
                  <a:pt x="610837" y="546760"/>
                </a:lnTo>
                <a:lnTo>
                  <a:pt x="579939" y="579389"/>
                </a:lnTo>
                <a:lnTo>
                  <a:pt x="547310" y="610287"/>
                </a:lnTo>
                <a:lnTo>
                  <a:pt x="513025" y="639376"/>
                </a:lnTo>
                <a:lnTo>
                  <a:pt x="477163" y="666580"/>
                </a:lnTo>
                <a:lnTo>
                  <a:pt x="439799" y="691821"/>
                </a:lnTo>
                <a:lnTo>
                  <a:pt x="401011" y="715024"/>
                </a:lnTo>
                <a:lnTo>
                  <a:pt x="360876" y="736111"/>
                </a:lnTo>
                <a:lnTo>
                  <a:pt x="319469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69" y="813890"/>
                </a:lnTo>
                <a:lnTo>
                  <a:pt x="48653" y="818012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96339" y="388620"/>
            <a:ext cx="7786116" cy="11064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21040" y="388620"/>
            <a:ext cx="798576" cy="11064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14602" y="530986"/>
            <a:ext cx="7148830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00" spc="-15" dirty="0"/>
              <a:t>Where </a:t>
            </a:r>
            <a:r>
              <a:rPr sz="3900" dirty="0"/>
              <a:t>does “d variance”</a:t>
            </a:r>
            <a:r>
              <a:rPr sz="3900" spc="-505" dirty="0"/>
              <a:t> </a:t>
            </a:r>
            <a:r>
              <a:rPr sz="3900" dirty="0"/>
              <a:t>originate?</a:t>
            </a:r>
            <a:endParaRPr sz="3900"/>
          </a:p>
        </p:txBody>
      </p:sp>
      <p:sp>
        <p:nvSpPr>
          <p:cNvPr id="16" name="object 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44295" indent="-283210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1345565" algn="l"/>
              </a:tabLst>
            </a:pPr>
            <a:r>
              <a:rPr sz="3200" dirty="0"/>
              <a:t>The “d” </a:t>
            </a:r>
            <a:r>
              <a:rPr sz="3200" spc="-15" dirty="0"/>
              <a:t>refers </a:t>
            </a:r>
            <a:r>
              <a:rPr sz="3200" dirty="0"/>
              <a:t>to 70d in the</a:t>
            </a:r>
            <a:r>
              <a:rPr sz="3200" spc="-405" dirty="0"/>
              <a:t> </a:t>
            </a:r>
            <a:r>
              <a:rPr sz="3200" dirty="0"/>
              <a:t>citation</a:t>
            </a:r>
            <a:endParaRPr sz="3200"/>
          </a:p>
          <a:p>
            <a:pPr marL="1061085">
              <a:lnSpc>
                <a:spcPct val="100000"/>
              </a:lnSpc>
              <a:spcBef>
                <a:spcPts val="600"/>
              </a:spcBef>
              <a:tabLst>
                <a:tab pos="3722370" algn="l"/>
              </a:tabLst>
            </a:pPr>
            <a:r>
              <a:rPr sz="2550" dirty="0">
                <a:solidFill>
                  <a:srgbClr val="3891A7"/>
                </a:solidFill>
                <a:latin typeface="Wingdings 2"/>
                <a:cs typeface="Wingdings 2"/>
              </a:rPr>
              <a:t></a:t>
            </a:r>
            <a:r>
              <a:rPr sz="2550" spc="185" dirty="0">
                <a:solidFill>
                  <a:srgbClr val="3891A7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Gill Sans MT"/>
                <a:cs typeface="Gill Sans MT"/>
              </a:rPr>
              <a:t>40:55D-70	</a:t>
            </a:r>
            <a:r>
              <a:rPr sz="3200" spc="-35" dirty="0"/>
              <a:t>Powers</a:t>
            </a:r>
            <a:endParaRPr sz="3200">
              <a:latin typeface="Gill Sans MT"/>
              <a:cs typeface="Gill Sans MT"/>
            </a:endParaRPr>
          </a:p>
          <a:p>
            <a:pPr marL="1344295" marR="302895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1345565" algn="l"/>
              </a:tabLst>
            </a:pPr>
            <a:r>
              <a:rPr sz="3200" dirty="0"/>
              <a:t>The </a:t>
            </a:r>
            <a:r>
              <a:rPr sz="3200" spc="-10" dirty="0"/>
              <a:t>board </a:t>
            </a:r>
            <a:r>
              <a:rPr sz="3200" dirty="0"/>
              <a:t>of adjustment shall </a:t>
            </a:r>
            <a:r>
              <a:rPr sz="3200" spc="-45" dirty="0"/>
              <a:t>have</a:t>
            </a:r>
            <a:r>
              <a:rPr sz="3200" spc="-120" dirty="0"/>
              <a:t> </a:t>
            </a:r>
            <a:r>
              <a:rPr sz="3200" dirty="0"/>
              <a:t>the  </a:t>
            </a:r>
            <a:r>
              <a:rPr sz="3200" spc="-20" dirty="0"/>
              <a:t>power</a:t>
            </a:r>
            <a:r>
              <a:rPr sz="3200" spc="-114" dirty="0"/>
              <a:t> </a:t>
            </a:r>
            <a:r>
              <a:rPr sz="3200" dirty="0"/>
              <a:t>to….</a:t>
            </a:r>
            <a:endParaRPr sz="3200"/>
          </a:p>
          <a:p>
            <a:pPr marL="1344295" marR="5080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Wingdings 2"/>
              <a:buChar char=""/>
              <a:tabLst>
                <a:tab pos="1345565" algn="l"/>
              </a:tabLst>
            </a:pPr>
            <a:r>
              <a:rPr sz="3200" dirty="0"/>
              <a:t>d. In </a:t>
            </a:r>
            <a:r>
              <a:rPr sz="3200" spc="5" dirty="0"/>
              <a:t>particular </a:t>
            </a:r>
            <a:r>
              <a:rPr sz="3200" dirty="0"/>
              <a:t>cases </a:t>
            </a:r>
            <a:r>
              <a:rPr sz="3200" spc="-10" dirty="0"/>
              <a:t>for </a:t>
            </a:r>
            <a:r>
              <a:rPr sz="3200" dirty="0"/>
              <a:t>special </a:t>
            </a:r>
            <a:r>
              <a:rPr sz="3200" spc="-10" dirty="0"/>
              <a:t>reasons  </a:t>
            </a:r>
            <a:r>
              <a:rPr sz="3200" dirty="0"/>
              <a:t>grant </a:t>
            </a:r>
            <a:r>
              <a:rPr sz="3200" dirty="0">
                <a:solidFill>
                  <a:srgbClr val="FF0000"/>
                </a:solidFill>
              </a:rPr>
              <a:t>a variance </a:t>
            </a:r>
            <a:r>
              <a:rPr sz="3200" dirty="0"/>
              <a:t>to </a:t>
            </a:r>
            <a:r>
              <a:rPr sz="3200" spc="-10" dirty="0"/>
              <a:t>allow </a:t>
            </a:r>
            <a:r>
              <a:rPr sz="3200" dirty="0"/>
              <a:t>departure</a:t>
            </a:r>
            <a:r>
              <a:rPr sz="3200" spc="-170" dirty="0"/>
              <a:t> </a:t>
            </a:r>
            <a:r>
              <a:rPr sz="3200" spc="-20" dirty="0"/>
              <a:t>from  </a:t>
            </a:r>
            <a:r>
              <a:rPr sz="3200" spc="-10" dirty="0"/>
              <a:t>regulations </a:t>
            </a:r>
            <a:r>
              <a:rPr sz="3200" dirty="0"/>
              <a:t>pursuant to </a:t>
            </a:r>
            <a:r>
              <a:rPr sz="3200" spc="10" dirty="0"/>
              <a:t>article </a:t>
            </a:r>
            <a:r>
              <a:rPr sz="3200" dirty="0"/>
              <a:t>8 </a:t>
            </a:r>
            <a:r>
              <a:rPr sz="3200" spc="-10" dirty="0"/>
              <a:t>of </a:t>
            </a:r>
            <a:r>
              <a:rPr sz="3200" dirty="0"/>
              <a:t>this  act….</a:t>
            </a:r>
            <a:endParaRPr sz="3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3" y="818012"/>
                </a:lnTo>
                <a:lnTo>
                  <a:pt x="96069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69" y="755005"/>
                </a:lnTo>
                <a:lnTo>
                  <a:pt x="360876" y="736111"/>
                </a:lnTo>
                <a:lnTo>
                  <a:pt x="401011" y="715024"/>
                </a:lnTo>
                <a:lnTo>
                  <a:pt x="439799" y="691821"/>
                </a:lnTo>
                <a:lnTo>
                  <a:pt x="477163" y="666580"/>
                </a:lnTo>
                <a:lnTo>
                  <a:pt x="513025" y="639376"/>
                </a:lnTo>
                <a:lnTo>
                  <a:pt x="547310" y="610287"/>
                </a:lnTo>
                <a:lnTo>
                  <a:pt x="579939" y="579389"/>
                </a:lnTo>
                <a:lnTo>
                  <a:pt x="610837" y="546760"/>
                </a:lnTo>
                <a:lnTo>
                  <a:pt x="639926" y="512477"/>
                </a:lnTo>
                <a:lnTo>
                  <a:pt x="667130" y="476615"/>
                </a:lnTo>
                <a:lnTo>
                  <a:pt x="692371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3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3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1" y="439253"/>
                </a:lnTo>
                <a:lnTo>
                  <a:pt x="667130" y="476615"/>
                </a:lnTo>
                <a:lnTo>
                  <a:pt x="639926" y="512477"/>
                </a:lnTo>
                <a:lnTo>
                  <a:pt x="610837" y="546760"/>
                </a:lnTo>
                <a:lnTo>
                  <a:pt x="579939" y="579389"/>
                </a:lnTo>
                <a:lnTo>
                  <a:pt x="547310" y="610287"/>
                </a:lnTo>
                <a:lnTo>
                  <a:pt x="513025" y="639376"/>
                </a:lnTo>
                <a:lnTo>
                  <a:pt x="477163" y="666580"/>
                </a:lnTo>
                <a:lnTo>
                  <a:pt x="439799" y="691821"/>
                </a:lnTo>
                <a:lnTo>
                  <a:pt x="401011" y="715024"/>
                </a:lnTo>
                <a:lnTo>
                  <a:pt x="360876" y="736111"/>
                </a:lnTo>
                <a:lnTo>
                  <a:pt x="319469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69" y="813890"/>
                </a:lnTo>
                <a:lnTo>
                  <a:pt x="48653" y="818012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62811" y="341375"/>
            <a:ext cx="7306056" cy="121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40395" y="341375"/>
            <a:ext cx="879348" cy="1219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14602" y="498475"/>
            <a:ext cx="6602730" cy="655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Which </a:t>
            </a:r>
            <a:r>
              <a:rPr spc="-15" dirty="0"/>
              <a:t>board </a:t>
            </a:r>
            <a:r>
              <a:rPr spc="-5" dirty="0"/>
              <a:t>can grant them?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96897" y="1477898"/>
            <a:ext cx="7211695" cy="4720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indent="-283210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dirty="0">
                <a:latin typeface="Gill Sans MT"/>
                <a:cs typeface="Gill Sans MT"/>
              </a:rPr>
              <a:t>A “d” variance is a big</a:t>
            </a:r>
            <a:r>
              <a:rPr sz="3200" spc="-47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deal.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891A7"/>
              </a:buClr>
              <a:buFont typeface="Wingdings 2"/>
              <a:buChar char=""/>
            </a:pPr>
            <a:endParaRPr sz="4350">
              <a:latin typeface="Times New Roman"/>
              <a:cs typeface="Times New Roman"/>
            </a:endParaRPr>
          </a:p>
          <a:p>
            <a:pPr marL="295910" marR="5080" indent="-283210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spc="-10" dirty="0">
                <a:latin typeface="Gill Sans MT"/>
                <a:cs typeface="Gill Sans MT"/>
              </a:rPr>
              <a:t>Only </a:t>
            </a:r>
            <a:r>
              <a:rPr sz="3200" dirty="0">
                <a:latin typeface="Gill Sans MT"/>
                <a:cs typeface="Gill Sans MT"/>
              </a:rPr>
              <a:t>the Zoning </a:t>
            </a:r>
            <a:r>
              <a:rPr sz="3200" spc="-10" dirty="0">
                <a:latin typeface="Gill Sans MT"/>
                <a:cs typeface="Gill Sans MT"/>
              </a:rPr>
              <a:t>Board </a:t>
            </a:r>
            <a:r>
              <a:rPr sz="3200" dirty="0">
                <a:latin typeface="Gill Sans MT"/>
                <a:cs typeface="Gill Sans MT"/>
              </a:rPr>
              <a:t>of Adjustment</a:t>
            </a:r>
            <a:r>
              <a:rPr sz="3200" spc="-44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can  grant a “d” variance and it </a:t>
            </a:r>
            <a:r>
              <a:rPr sz="3200" spc="-15" dirty="0">
                <a:latin typeface="Gill Sans MT"/>
                <a:cs typeface="Gill Sans MT"/>
              </a:rPr>
              <a:t>requires five  </a:t>
            </a:r>
            <a:r>
              <a:rPr sz="3200" spc="-10" dirty="0">
                <a:latin typeface="Gill Sans MT"/>
                <a:cs typeface="Gill Sans MT"/>
              </a:rPr>
              <a:t>affirmative </a:t>
            </a:r>
            <a:r>
              <a:rPr sz="3200" dirty="0">
                <a:latin typeface="Gill Sans MT"/>
                <a:cs typeface="Gill Sans MT"/>
              </a:rPr>
              <a:t>or </a:t>
            </a:r>
            <a:r>
              <a:rPr sz="3200" spc="-15" dirty="0">
                <a:latin typeface="Gill Sans MT"/>
                <a:cs typeface="Gill Sans MT"/>
              </a:rPr>
              <a:t>“yes” votes </a:t>
            </a:r>
            <a:r>
              <a:rPr sz="3200" spc="-10" dirty="0">
                <a:latin typeface="Gill Sans MT"/>
                <a:cs typeface="Gill Sans MT"/>
              </a:rPr>
              <a:t>for</a:t>
            </a:r>
            <a:r>
              <a:rPr sz="3200" spc="-370" dirty="0">
                <a:latin typeface="Gill Sans MT"/>
                <a:cs typeface="Gill Sans MT"/>
              </a:rPr>
              <a:t> </a:t>
            </a:r>
            <a:r>
              <a:rPr sz="3200" spc="-20" dirty="0">
                <a:latin typeface="Gill Sans MT"/>
                <a:cs typeface="Gill Sans MT"/>
              </a:rPr>
              <a:t>approval.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891A7"/>
              </a:buClr>
              <a:buFont typeface="Wingdings 2"/>
              <a:buChar char=""/>
            </a:pPr>
            <a:endParaRPr sz="4350">
              <a:latin typeface="Times New Roman"/>
              <a:cs typeface="Times New Roman"/>
            </a:endParaRPr>
          </a:p>
          <a:p>
            <a:pPr marL="295910" marR="53975" indent="-283210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dirty="0">
                <a:latin typeface="Gill Sans MT"/>
                <a:cs typeface="Gill Sans MT"/>
              </a:rPr>
              <a:t>The </a:t>
            </a:r>
            <a:r>
              <a:rPr sz="3200" spc="-5" dirty="0">
                <a:latin typeface="Gill Sans MT"/>
                <a:cs typeface="Gill Sans MT"/>
              </a:rPr>
              <a:t>standards </a:t>
            </a:r>
            <a:r>
              <a:rPr sz="3200" dirty="0">
                <a:latin typeface="Gill Sans MT"/>
                <a:cs typeface="Gill Sans MT"/>
              </a:rPr>
              <a:t>of </a:t>
            </a:r>
            <a:r>
              <a:rPr sz="3200" spc="-15" dirty="0">
                <a:latin typeface="Gill Sans MT"/>
                <a:cs typeface="Gill Sans MT"/>
              </a:rPr>
              <a:t>proof </a:t>
            </a:r>
            <a:r>
              <a:rPr sz="3200" spc="-20" dirty="0">
                <a:latin typeface="Gill Sans MT"/>
                <a:cs typeface="Gill Sans MT"/>
              </a:rPr>
              <a:t>are </a:t>
            </a:r>
            <a:r>
              <a:rPr sz="3200" dirty="0">
                <a:latin typeface="Gill Sans MT"/>
                <a:cs typeface="Gill Sans MT"/>
              </a:rPr>
              <a:t>tougher  because the granting of a “d” variance</a:t>
            </a:r>
            <a:r>
              <a:rPr sz="3200" spc="-48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can  do </a:t>
            </a:r>
            <a:r>
              <a:rPr sz="3200" spc="-20" dirty="0">
                <a:latin typeface="Gill Sans MT"/>
                <a:cs typeface="Gill Sans MT"/>
              </a:rPr>
              <a:t>more </a:t>
            </a:r>
            <a:r>
              <a:rPr sz="3200" dirty="0">
                <a:latin typeface="Gill Sans MT"/>
                <a:cs typeface="Gill Sans MT"/>
              </a:rPr>
              <a:t>damage to a</a:t>
            </a:r>
            <a:r>
              <a:rPr sz="3200" spc="-100" dirty="0">
                <a:latin typeface="Gill Sans MT"/>
                <a:cs typeface="Gill Sans MT"/>
              </a:rPr>
              <a:t> </a:t>
            </a:r>
            <a:r>
              <a:rPr sz="3200" spc="-25" dirty="0">
                <a:latin typeface="Gill Sans MT"/>
                <a:cs typeface="Gill Sans MT"/>
              </a:rPr>
              <a:t>municipality.</a:t>
            </a:r>
            <a:endParaRPr sz="3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3" y="818012"/>
                </a:lnTo>
                <a:lnTo>
                  <a:pt x="96069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69" y="755005"/>
                </a:lnTo>
                <a:lnTo>
                  <a:pt x="360876" y="736111"/>
                </a:lnTo>
                <a:lnTo>
                  <a:pt x="401011" y="715024"/>
                </a:lnTo>
                <a:lnTo>
                  <a:pt x="439799" y="691821"/>
                </a:lnTo>
                <a:lnTo>
                  <a:pt x="477163" y="666580"/>
                </a:lnTo>
                <a:lnTo>
                  <a:pt x="513025" y="639376"/>
                </a:lnTo>
                <a:lnTo>
                  <a:pt x="547310" y="610287"/>
                </a:lnTo>
                <a:lnTo>
                  <a:pt x="579939" y="579389"/>
                </a:lnTo>
                <a:lnTo>
                  <a:pt x="610837" y="546760"/>
                </a:lnTo>
                <a:lnTo>
                  <a:pt x="639926" y="512477"/>
                </a:lnTo>
                <a:lnTo>
                  <a:pt x="667130" y="476615"/>
                </a:lnTo>
                <a:lnTo>
                  <a:pt x="692371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3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3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1" y="439253"/>
                </a:lnTo>
                <a:lnTo>
                  <a:pt x="667130" y="476615"/>
                </a:lnTo>
                <a:lnTo>
                  <a:pt x="639926" y="512477"/>
                </a:lnTo>
                <a:lnTo>
                  <a:pt x="610837" y="546760"/>
                </a:lnTo>
                <a:lnTo>
                  <a:pt x="579939" y="579389"/>
                </a:lnTo>
                <a:lnTo>
                  <a:pt x="547310" y="610287"/>
                </a:lnTo>
                <a:lnTo>
                  <a:pt x="513025" y="639376"/>
                </a:lnTo>
                <a:lnTo>
                  <a:pt x="477163" y="666580"/>
                </a:lnTo>
                <a:lnTo>
                  <a:pt x="439799" y="691821"/>
                </a:lnTo>
                <a:lnTo>
                  <a:pt x="401011" y="715024"/>
                </a:lnTo>
                <a:lnTo>
                  <a:pt x="360876" y="736111"/>
                </a:lnTo>
                <a:lnTo>
                  <a:pt x="319469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69" y="813890"/>
                </a:lnTo>
                <a:lnTo>
                  <a:pt x="48653" y="818012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96339" y="91439"/>
            <a:ext cx="6858000" cy="11064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96339" y="685800"/>
            <a:ext cx="7606283" cy="11064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41207" y="685800"/>
            <a:ext cx="798576" cy="11064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514602" y="233807"/>
            <a:ext cx="6971665" cy="1188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00" dirty="0"/>
              <a:t>What </a:t>
            </a:r>
            <a:r>
              <a:rPr sz="3900" spc="-5" dirty="0"/>
              <a:t>is the </a:t>
            </a:r>
            <a:r>
              <a:rPr sz="3900" spc="-25" dirty="0"/>
              <a:t>role </a:t>
            </a:r>
            <a:r>
              <a:rPr sz="3900" spc="-10" dirty="0"/>
              <a:t>of </a:t>
            </a:r>
            <a:r>
              <a:rPr sz="3900" dirty="0"/>
              <a:t>the</a:t>
            </a:r>
            <a:r>
              <a:rPr sz="3900" spc="-15" dirty="0"/>
              <a:t> </a:t>
            </a:r>
            <a:r>
              <a:rPr sz="3900" dirty="0"/>
              <a:t>zoning</a:t>
            </a:r>
            <a:endParaRPr sz="3900"/>
          </a:p>
          <a:p>
            <a:pPr marL="12700">
              <a:lnSpc>
                <a:spcPct val="100000"/>
              </a:lnSpc>
            </a:pPr>
            <a:r>
              <a:rPr sz="3900" spc="-5" dirty="0"/>
              <a:t>official in </a:t>
            </a:r>
            <a:r>
              <a:rPr sz="3900" dirty="0"/>
              <a:t>the “d” </a:t>
            </a:r>
            <a:r>
              <a:rPr sz="3900" spc="-5" dirty="0"/>
              <a:t>variance</a:t>
            </a:r>
            <a:r>
              <a:rPr sz="3900" spc="-385" dirty="0"/>
              <a:t> </a:t>
            </a:r>
            <a:r>
              <a:rPr sz="3900" spc="-15" dirty="0"/>
              <a:t>process?</a:t>
            </a:r>
            <a:endParaRPr sz="3900"/>
          </a:p>
        </p:txBody>
      </p:sp>
      <p:sp>
        <p:nvSpPr>
          <p:cNvPr id="17" name="object 17"/>
          <p:cNvSpPr txBox="1"/>
          <p:nvPr/>
        </p:nvSpPr>
        <p:spPr>
          <a:xfrm>
            <a:off x="1596897" y="1862201"/>
            <a:ext cx="7204709" cy="1951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5080" indent="-283210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296545" algn="l"/>
              </a:tabLst>
            </a:pPr>
            <a:r>
              <a:rPr sz="3200" dirty="0">
                <a:latin typeface="Gill Sans MT"/>
                <a:cs typeface="Gill Sans MT"/>
              </a:rPr>
              <a:t>In </a:t>
            </a:r>
            <a:r>
              <a:rPr sz="3200" spc="-5" dirty="0">
                <a:latin typeface="Gill Sans MT"/>
                <a:cs typeface="Gill Sans MT"/>
              </a:rPr>
              <a:t>most municipalities </a:t>
            </a:r>
            <a:r>
              <a:rPr sz="3200" dirty="0">
                <a:latin typeface="Gill Sans MT"/>
                <a:cs typeface="Gill Sans MT"/>
              </a:rPr>
              <a:t>the zoning official</a:t>
            </a:r>
            <a:r>
              <a:rPr sz="3200" spc="-135" dirty="0">
                <a:latin typeface="Gill Sans MT"/>
                <a:cs typeface="Gill Sans MT"/>
              </a:rPr>
              <a:t> </a:t>
            </a:r>
            <a:r>
              <a:rPr sz="3200" spc="-5" dirty="0">
                <a:latin typeface="Gill Sans MT"/>
                <a:cs typeface="Gill Sans MT"/>
              </a:rPr>
              <a:t>is  </a:t>
            </a:r>
            <a:r>
              <a:rPr sz="3200" dirty="0">
                <a:latin typeface="Gill Sans MT"/>
                <a:cs typeface="Gill Sans MT"/>
              </a:rPr>
              <a:t>the </a:t>
            </a:r>
            <a:r>
              <a:rPr sz="3200" spc="-5" dirty="0">
                <a:latin typeface="Gill Sans MT"/>
                <a:cs typeface="Gill Sans MT"/>
              </a:rPr>
              <a:t>administrative </a:t>
            </a:r>
            <a:r>
              <a:rPr sz="3200" dirty="0">
                <a:latin typeface="Gill Sans MT"/>
                <a:cs typeface="Gill Sans MT"/>
              </a:rPr>
              <a:t>officer </a:t>
            </a:r>
            <a:r>
              <a:rPr sz="3200" spc="-5" dirty="0">
                <a:latin typeface="Gill Sans MT"/>
                <a:cs typeface="Gill Sans MT"/>
              </a:rPr>
              <a:t>responsible </a:t>
            </a:r>
            <a:r>
              <a:rPr sz="3200" spc="-10" dirty="0">
                <a:latin typeface="Gill Sans MT"/>
                <a:cs typeface="Gill Sans MT"/>
              </a:rPr>
              <a:t>for  </a:t>
            </a:r>
            <a:r>
              <a:rPr sz="3200" dirty="0">
                <a:latin typeface="Gill Sans MT"/>
                <a:cs typeface="Gill Sans MT"/>
              </a:rPr>
              <a:t>issuing zoning permits </a:t>
            </a:r>
            <a:r>
              <a:rPr sz="3200" spc="-5" dirty="0">
                <a:latin typeface="Gill Sans MT"/>
                <a:cs typeface="Gill Sans MT"/>
              </a:rPr>
              <a:t>in accordance with  NJSA</a:t>
            </a:r>
            <a:r>
              <a:rPr sz="3200" spc="-7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40:55D-7.</a:t>
            </a:r>
            <a:endParaRPr sz="3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3" y="818012"/>
                </a:lnTo>
                <a:lnTo>
                  <a:pt x="96069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69" y="755005"/>
                </a:lnTo>
                <a:lnTo>
                  <a:pt x="360876" y="736111"/>
                </a:lnTo>
                <a:lnTo>
                  <a:pt x="401011" y="715024"/>
                </a:lnTo>
                <a:lnTo>
                  <a:pt x="439799" y="691821"/>
                </a:lnTo>
                <a:lnTo>
                  <a:pt x="477163" y="666580"/>
                </a:lnTo>
                <a:lnTo>
                  <a:pt x="513025" y="639376"/>
                </a:lnTo>
                <a:lnTo>
                  <a:pt x="547310" y="610287"/>
                </a:lnTo>
                <a:lnTo>
                  <a:pt x="579939" y="579389"/>
                </a:lnTo>
                <a:lnTo>
                  <a:pt x="610837" y="546760"/>
                </a:lnTo>
                <a:lnTo>
                  <a:pt x="639926" y="512477"/>
                </a:lnTo>
                <a:lnTo>
                  <a:pt x="667130" y="476615"/>
                </a:lnTo>
                <a:lnTo>
                  <a:pt x="692371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3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3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1" y="439253"/>
                </a:lnTo>
                <a:lnTo>
                  <a:pt x="667130" y="476615"/>
                </a:lnTo>
                <a:lnTo>
                  <a:pt x="639926" y="512477"/>
                </a:lnTo>
                <a:lnTo>
                  <a:pt x="610837" y="546760"/>
                </a:lnTo>
                <a:lnTo>
                  <a:pt x="579939" y="579389"/>
                </a:lnTo>
                <a:lnTo>
                  <a:pt x="547310" y="610287"/>
                </a:lnTo>
                <a:lnTo>
                  <a:pt x="513025" y="639376"/>
                </a:lnTo>
                <a:lnTo>
                  <a:pt x="477163" y="666580"/>
                </a:lnTo>
                <a:lnTo>
                  <a:pt x="439799" y="691821"/>
                </a:lnTo>
                <a:lnTo>
                  <a:pt x="401011" y="715024"/>
                </a:lnTo>
                <a:lnTo>
                  <a:pt x="360876" y="736111"/>
                </a:lnTo>
                <a:lnTo>
                  <a:pt x="319469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69" y="813890"/>
                </a:lnTo>
                <a:lnTo>
                  <a:pt x="48653" y="818012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5"/>
            <a:ext cx="1784604" cy="1783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914" y="6858000"/>
                </a:lnTo>
                <a:lnTo>
                  <a:pt x="805591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8000"/>
                </a:moveTo>
                <a:lnTo>
                  <a:pt x="73152" y="6858000"/>
                </a:lnTo>
                <a:lnTo>
                  <a:pt x="731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96339" y="10667"/>
            <a:ext cx="6858000" cy="11064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96339" y="605027"/>
            <a:ext cx="7441692" cy="11064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76616" y="605027"/>
            <a:ext cx="826007" cy="11064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41207" y="605027"/>
            <a:ext cx="798576" cy="11064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96339" y="1199388"/>
            <a:ext cx="2205228" cy="11064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40151" y="1199388"/>
            <a:ext cx="798576" cy="11064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514602" y="152400"/>
            <a:ext cx="6972300" cy="1783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900" dirty="0"/>
              <a:t>What </a:t>
            </a:r>
            <a:r>
              <a:rPr sz="3900" spc="-5" dirty="0"/>
              <a:t>is </a:t>
            </a:r>
            <a:r>
              <a:rPr sz="3900" dirty="0"/>
              <a:t>the </a:t>
            </a:r>
            <a:r>
              <a:rPr sz="3900" spc="-25" dirty="0"/>
              <a:t>role </a:t>
            </a:r>
            <a:r>
              <a:rPr sz="3900" spc="-10" dirty="0"/>
              <a:t>of </a:t>
            </a:r>
            <a:r>
              <a:rPr sz="3900" dirty="0"/>
              <a:t>the zoning  </a:t>
            </a:r>
            <a:r>
              <a:rPr sz="3900" spc="-5" dirty="0"/>
              <a:t>official </a:t>
            </a:r>
            <a:r>
              <a:rPr sz="3900" dirty="0"/>
              <a:t>in the “d” variance</a:t>
            </a:r>
            <a:r>
              <a:rPr sz="3900" spc="-440" dirty="0"/>
              <a:t> </a:t>
            </a:r>
            <a:r>
              <a:rPr sz="3900" spc="-15" dirty="0"/>
              <a:t>process?  </a:t>
            </a:r>
            <a:r>
              <a:rPr sz="3900" spc="-45" dirty="0"/>
              <a:t>(cont’d)</a:t>
            </a:r>
            <a:endParaRPr sz="3900"/>
          </a:p>
        </p:txBody>
      </p:sp>
      <p:sp>
        <p:nvSpPr>
          <p:cNvPr id="20" name="object 20"/>
          <p:cNvSpPr txBox="1"/>
          <p:nvPr/>
        </p:nvSpPr>
        <p:spPr>
          <a:xfrm>
            <a:off x="1916938" y="2236215"/>
            <a:ext cx="6849745" cy="2926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190" marR="5080" indent="-237490">
              <a:lnSpc>
                <a:spcPct val="100000"/>
              </a:lnSpc>
              <a:buClr>
                <a:srgbClr val="3891A7"/>
              </a:buClr>
              <a:buFont typeface="Verdana"/>
              <a:buChar char="◦"/>
              <a:tabLst>
                <a:tab pos="250825" algn="l"/>
              </a:tabLst>
            </a:pPr>
            <a:r>
              <a:rPr sz="3200" dirty="0">
                <a:latin typeface="Gill Sans MT"/>
                <a:cs typeface="Gill Sans MT"/>
              </a:rPr>
              <a:t>A zoning permit </a:t>
            </a:r>
            <a:r>
              <a:rPr sz="3200" spc="-5" dirty="0">
                <a:latin typeface="Gill Sans MT"/>
                <a:cs typeface="Gill Sans MT"/>
              </a:rPr>
              <a:t>is </a:t>
            </a:r>
            <a:r>
              <a:rPr sz="3200" dirty="0">
                <a:latin typeface="Gill Sans MT"/>
                <a:cs typeface="Gill Sans MT"/>
              </a:rPr>
              <a:t>not </a:t>
            </a:r>
            <a:r>
              <a:rPr sz="3200" spc="-5" dirty="0">
                <a:latin typeface="Gill Sans MT"/>
                <a:cs typeface="Gill Sans MT"/>
              </a:rPr>
              <a:t>statutorily  </a:t>
            </a:r>
            <a:r>
              <a:rPr sz="3200" spc="-15" dirty="0">
                <a:latin typeface="Gill Sans MT"/>
                <a:cs typeface="Gill Sans MT"/>
              </a:rPr>
              <a:t>required </a:t>
            </a:r>
            <a:r>
              <a:rPr sz="3200" dirty="0">
                <a:latin typeface="Gill Sans MT"/>
                <a:cs typeface="Gill Sans MT"/>
              </a:rPr>
              <a:t>but </a:t>
            </a:r>
            <a:r>
              <a:rPr sz="3200" spc="-45" dirty="0">
                <a:latin typeface="Gill Sans MT"/>
                <a:cs typeface="Gill Sans MT"/>
              </a:rPr>
              <a:t>may </a:t>
            </a:r>
            <a:r>
              <a:rPr sz="3200" dirty="0">
                <a:latin typeface="Gill Sans MT"/>
                <a:cs typeface="Gill Sans MT"/>
              </a:rPr>
              <a:t>be </a:t>
            </a:r>
            <a:r>
              <a:rPr sz="3200" spc="-15" dirty="0">
                <a:latin typeface="Gill Sans MT"/>
                <a:cs typeface="Gill Sans MT"/>
              </a:rPr>
              <a:t>required by </a:t>
            </a:r>
            <a:r>
              <a:rPr sz="3200" spc="-5" dirty="0">
                <a:latin typeface="Gill Sans MT"/>
                <a:cs typeface="Gill Sans MT"/>
              </a:rPr>
              <a:t>local  ordinance </a:t>
            </a:r>
            <a:r>
              <a:rPr sz="3200" dirty="0">
                <a:latin typeface="Gill Sans MT"/>
                <a:cs typeface="Gill Sans MT"/>
              </a:rPr>
              <a:t>prior to the commencement  of a use or the </a:t>
            </a:r>
            <a:r>
              <a:rPr sz="3200" spc="-10" dirty="0">
                <a:latin typeface="Gill Sans MT"/>
                <a:cs typeface="Gill Sans MT"/>
              </a:rPr>
              <a:t>erection, </a:t>
            </a:r>
            <a:r>
              <a:rPr sz="3200" dirty="0">
                <a:latin typeface="Gill Sans MT"/>
                <a:cs typeface="Gill Sans MT"/>
              </a:rPr>
              <a:t>construction  </a:t>
            </a:r>
            <a:r>
              <a:rPr sz="3200" spc="-5" dirty="0">
                <a:latin typeface="Gill Sans MT"/>
                <a:cs typeface="Gill Sans MT"/>
              </a:rPr>
              <a:t>reconstruction, </a:t>
            </a:r>
            <a:r>
              <a:rPr sz="3200" dirty="0">
                <a:latin typeface="Gill Sans MT"/>
                <a:cs typeface="Gill Sans MT"/>
              </a:rPr>
              <a:t>alteration or</a:t>
            </a:r>
            <a:r>
              <a:rPr sz="3200" spc="-470" dirty="0">
                <a:latin typeface="Gill Sans MT"/>
                <a:cs typeface="Gill Sans MT"/>
              </a:rPr>
              <a:t> </a:t>
            </a:r>
            <a:r>
              <a:rPr sz="3200" spc="-10" dirty="0">
                <a:latin typeface="Gill Sans MT"/>
                <a:cs typeface="Gill Sans MT"/>
              </a:rPr>
              <a:t>conversion  </a:t>
            </a:r>
            <a:r>
              <a:rPr sz="3200" dirty="0">
                <a:latin typeface="Gill Sans MT"/>
                <a:cs typeface="Gill Sans MT"/>
              </a:rPr>
              <a:t>of a building or</a:t>
            </a:r>
            <a:r>
              <a:rPr sz="3200" spc="-15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structure.</a:t>
            </a:r>
            <a:endParaRPr sz="3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1989</Words>
  <Application>Microsoft Office PowerPoint</Application>
  <PresentationFormat>On-screen Show (4:3)</PresentationFormat>
  <Paragraphs>181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Calibri</vt:lpstr>
      <vt:lpstr>Gill Sans MT</vt:lpstr>
      <vt:lpstr>Times New Roman</vt:lpstr>
      <vt:lpstr>Verdana</vt:lpstr>
      <vt:lpstr>Wingdings 2</vt:lpstr>
      <vt:lpstr>Office Theme</vt:lpstr>
      <vt:lpstr>“D” Variances Under the  Municipal Land Use Law:  What Are They and How Do They  Get Approved?</vt:lpstr>
      <vt:lpstr>Presenters:</vt:lpstr>
      <vt:lpstr>BRIEF OVERVIEW</vt:lpstr>
      <vt:lpstr>What are “d” variances?</vt:lpstr>
      <vt:lpstr>What is the Municipal Land Use Law?</vt:lpstr>
      <vt:lpstr>Where does “d variance” originate?</vt:lpstr>
      <vt:lpstr>Which board can grant them?</vt:lpstr>
      <vt:lpstr>What is the role of the zoning official in the “d” variance process?</vt:lpstr>
      <vt:lpstr>What is the role of the zoning  official in the “d” variance process?  (cont’d)</vt:lpstr>
      <vt:lpstr>What is the role of the zoning  official in the “d” variance process?  (cont’d)</vt:lpstr>
      <vt:lpstr>What is the role of the zoning  official in the “d” variance process?  (cont’d)</vt:lpstr>
      <vt:lpstr>PowerPoint Presentation</vt:lpstr>
      <vt:lpstr>40:55D-70d. In particular cases and for  special reasons, grant a variance to allow  departure from regulations pursuant to  article 8 of this act to permit:</vt:lpstr>
      <vt:lpstr>Determining where a “d”  provision is located in your  development ordinance.</vt:lpstr>
      <vt:lpstr>Under NJSA 40:55D-70d, the  Board of Adjustment may grant  six different types of variances:</vt:lpstr>
      <vt:lpstr>The d(1) Variance</vt:lpstr>
      <vt:lpstr>The d(1) Variance (cont’d)</vt:lpstr>
      <vt:lpstr>The d(2) Variance</vt:lpstr>
      <vt:lpstr>Permitted/Prohibited Uses</vt:lpstr>
      <vt:lpstr>The d(3) Variance</vt:lpstr>
      <vt:lpstr>Conditional Use Standards</vt:lpstr>
      <vt:lpstr>The d(4) Variance</vt:lpstr>
      <vt:lpstr>Floor Area Ratio Calculation</vt:lpstr>
      <vt:lpstr>The d(4) Variance (cont’d)</vt:lpstr>
      <vt:lpstr>The (d)5 Variance</vt:lpstr>
      <vt:lpstr>The (d)5 Variance (cont’d)</vt:lpstr>
      <vt:lpstr>Density Calculation</vt:lpstr>
      <vt:lpstr>Density Calculation (cont’d)</vt:lpstr>
      <vt:lpstr>Density Calculation (cont’d)</vt:lpstr>
      <vt:lpstr>The (d)5 Variance (cont’d)</vt:lpstr>
      <vt:lpstr>The d(6) Variance</vt:lpstr>
      <vt:lpstr>The d(6) Variance (cont’d)</vt:lpstr>
      <vt:lpstr>Height Calculation</vt:lpstr>
      <vt:lpstr>PowerPoint Presentation</vt:lpstr>
      <vt:lpstr>The Positive Criteria</vt:lpstr>
      <vt:lpstr>The Positive Criteria (cont’d)</vt:lpstr>
      <vt:lpstr>The Positive Criteria (cont’d)</vt:lpstr>
      <vt:lpstr>The Positive Criteria (cont’d)</vt:lpstr>
      <vt:lpstr>The Positive Criteria (cont’d)</vt:lpstr>
      <vt:lpstr>The Negative Criteria</vt:lpstr>
      <vt:lpstr>The Negative Criteria (cont’d)</vt:lpstr>
      <vt:lpstr>The Negative Criteria (cont’d)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“D” Variances Under the Municipal Land Use Law:</dc:title>
  <dc:creator>Jacquelyn Zelinka</dc:creator>
  <cp:lastModifiedBy>Michael Sheldon</cp:lastModifiedBy>
  <cp:revision>2</cp:revision>
  <dcterms:created xsi:type="dcterms:W3CDTF">2017-02-02T15:04:08Z</dcterms:created>
  <dcterms:modified xsi:type="dcterms:W3CDTF">2017-03-09T05:17:40Z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2015-04-24T00:00:00Z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2017-02-02T00:00:00Z</vt:filetime>
  </property>
  <property fmtid="{D5CDD505-2E9C-101B-9397-08002B2CF9AE}" pid="5" name="_MarkAsFinal">
    <vt:bool>true</vt:bool>
  </property>
</Properties>
</file>